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88"/>
  </p:notesMasterIdLst>
  <p:sldIdLst>
    <p:sldId id="261" r:id="rId2"/>
    <p:sldId id="481" r:id="rId3"/>
    <p:sldId id="377" r:id="rId4"/>
    <p:sldId id="424" r:id="rId5"/>
    <p:sldId id="425" r:id="rId6"/>
    <p:sldId id="472" r:id="rId7"/>
    <p:sldId id="473" r:id="rId8"/>
    <p:sldId id="440" r:id="rId9"/>
    <p:sldId id="394" r:id="rId10"/>
    <p:sldId id="476" r:id="rId11"/>
    <p:sldId id="378" r:id="rId12"/>
    <p:sldId id="441" r:id="rId13"/>
    <p:sldId id="442" r:id="rId14"/>
    <p:sldId id="443" r:id="rId15"/>
    <p:sldId id="444" r:id="rId16"/>
    <p:sldId id="445" r:id="rId17"/>
    <p:sldId id="446" r:id="rId18"/>
    <p:sldId id="447" r:id="rId19"/>
    <p:sldId id="415" r:id="rId20"/>
    <p:sldId id="474" r:id="rId21"/>
    <p:sldId id="448" r:id="rId22"/>
    <p:sldId id="449" r:id="rId23"/>
    <p:sldId id="458" r:id="rId24"/>
    <p:sldId id="459" r:id="rId25"/>
    <p:sldId id="460" r:id="rId26"/>
    <p:sldId id="457" r:id="rId27"/>
    <p:sldId id="461" r:id="rId28"/>
    <p:sldId id="453" r:id="rId29"/>
    <p:sldId id="454" r:id="rId30"/>
    <p:sldId id="455" r:id="rId31"/>
    <p:sldId id="456" r:id="rId32"/>
    <p:sldId id="475" r:id="rId33"/>
    <p:sldId id="462" r:id="rId34"/>
    <p:sldId id="463" r:id="rId35"/>
    <p:sldId id="464" r:id="rId36"/>
    <p:sldId id="450" r:id="rId37"/>
    <p:sldId id="451" r:id="rId38"/>
    <p:sldId id="452" r:id="rId39"/>
    <p:sldId id="420" r:id="rId40"/>
    <p:sldId id="465" r:id="rId41"/>
    <p:sldId id="466" r:id="rId42"/>
    <p:sldId id="467" r:id="rId43"/>
    <p:sldId id="468" r:id="rId44"/>
    <p:sldId id="469" r:id="rId45"/>
    <p:sldId id="426" r:id="rId46"/>
    <p:sldId id="427" r:id="rId47"/>
    <p:sldId id="432" r:id="rId48"/>
    <p:sldId id="428" r:id="rId49"/>
    <p:sldId id="433" r:id="rId50"/>
    <p:sldId id="435" r:id="rId51"/>
    <p:sldId id="434" r:id="rId52"/>
    <p:sldId id="470" r:id="rId53"/>
    <p:sldId id="471" r:id="rId54"/>
    <p:sldId id="437" r:id="rId55"/>
    <p:sldId id="436" r:id="rId56"/>
    <p:sldId id="439" r:id="rId57"/>
    <p:sldId id="395" r:id="rId58"/>
    <p:sldId id="416" r:id="rId59"/>
    <p:sldId id="417" r:id="rId60"/>
    <p:sldId id="418" r:id="rId61"/>
    <p:sldId id="423" r:id="rId62"/>
    <p:sldId id="398" r:id="rId63"/>
    <p:sldId id="399" r:id="rId64"/>
    <p:sldId id="403" r:id="rId65"/>
    <p:sldId id="410" r:id="rId66"/>
    <p:sldId id="412" r:id="rId67"/>
    <p:sldId id="413" r:id="rId68"/>
    <p:sldId id="414" r:id="rId69"/>
    <p:sldId id="402" r:id="rId70"/>
    <p:sldId id="404" r:id="rId71"/>
    <p:sldId id="405" r:id="rId72"/>
    <p:sldId id="406" r:id="rId73"/>
    <p:sldId id="407" r:id="rId74"/>
    <p:sldId id="401" r:id="rId75"/>
    <p:sldId id="400" r:id="rId76"/>
    <p:sldId id="408" r:id="rId77"/>
    <p:sldId id="409" r:id="rId78"/>
    <p:sldId id="411" r:id="rId79"/>
    <p:sldId id="391" r:id="rId80"/>
    <p:sldId id="419" r:id="rId81"/>
    <p:sldId id="421" r:id="rId82"/>
    <p:sldId id="422" r:id="rId83"/>
    <p:sldId id="477" r:id="rId84"/>
    <p:sldId id="479" r:id="rId85"/>
    <p:sldId id="480" r:id="rId86"/>
    <p:sldId id="478"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614" autoAdjust="0"/>
    <p:restoredTop sz="94660"/>
  </p:normalViewPr>
  <p:slideViewPr>
    <p:cSldViewPr snapToGrid="0">
      <p:cViewPr>
        <p:scale>
          <a:sx n="63" d="100"/>
          <a:sy n="63" d="100"/>
        </p:scale>
        <p:origin x="1382"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5C9EB-832B-432C-90C7-6D55FBA90028}" type="datetimeFigureOut">
              <a:rPr lang="en-US" smtClean="0"/>
              <a:t>3/28/2023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C8503-D3C6-47EE-A45D-A2D980A81720}" type="slidenum">
              <a:rPr lang="en-US" smtClean="0"/>
              <a:t>‹#›</a:t>
            </a:fld>
            <a:endParaRPr lang="en-US"/>
          </a:p>
        </p:txBody>
      </p:sp>
    </p:spTree>
    <p:extLst>
      <p:ext uri="{BB962C8B-B14F-4D97-AF65-F5344CB8AC3E}">
        <p14:creationId xmlns:p14="http://schemas.microsoft.com/office/powerpoint/2010/main" val="222278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48</a:t>
            </a:fld>
            <a:endParaRPr lang="en-US"/>
          </a:p>
        </p:txBody>
      </p:sp>
    </p:spTree>
    <p:extLst>
      <p:ext uri="{BB962C8B-B14F-4D97-AF65-F5344CB8AC3E}">
        <p14:creationId xmlns:p14="http://schemas.microsoft.com/office/powerpoint/2010/main" val="2412787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49</a:t>
            </a:fld>
            <a:endParaRPr lang="en-US"/>
          </a:p>
        </p:txBody>
      </p:sp>
    </p:spTree>
    <p:extLst>
      <p:ext uri="{BB962C8B-B14F-4D97-AF65-F5344CB8AC3E}">
        <p14:creationId xmlns:p14="http://schemas.microsoft.com/office/powerpoint/2010/main" val="1451301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50</a:t>
            </a:fld>
            <a:endParaRPr lang="en-US"/>
          </a:p>
        </p:txBody>
      </p:sp>
    </p:spTree>
    <p:extLst>
      <p:ext uri="{BB962C8B-B14F-4D97-AF65-F5344CB8AC3E}">
        <p14:creationId xmlns:p14="http://schemas.microsoft.com/office/powerpoint/2010/main" val="1444459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51</a:t>
            </a:fld>
            <a:endParaRPr lang="en-US"/>
          </a:p>
        </p:txBody>
      </p:sp>
    </p:spTree>
    <p:extLst>
      <p:ext uri="{BB962C8B-B14F-4D97-AF65-F5344CB8AC3E}">
        <p14:creationId xmlns:p14="http://schemas.microsoft.com/office/powerpoint/2010/main" val="107404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52</a:t>
            </a:fld>
            <a:endParaRPr lang="en-US"/>
          </a:p>
        </p:txBody>
      </p:sp>
    </p:spTree>
    <p:extLst>
      <p:ext uri="{BB962C8B-B14F-4D97-AF65-F5344CB8AC3E}">
        <p14:creationId xmlns:p14="http://schemas.microsoft.com/office/powerpoint/2010/main" val="508685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53</a:t>
            </a:fld>
            <a:endParaRPr lang="en-US"/>
          </a:p>
        </p:txBody>
      </p:sp>
    </p:spTree>
    <p:extLst>
      <p:ext uri="{BB962C8B-B14F-4D97-AF65-F5344CB8AC3E}">
        <p14:creationId xmlns:p14="http://schemas.microsoft.com/office/powerpoint/2010/main" val="3570502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54</a:t>
            </a:fld>
            <a:endParaRPr lang="en-US"/>
          </a:p>
        </p:txBody>
      </p:sp>
    </p:spTree>
    <p:extLst>
      <p:ext uri="{BB962C8B-B14F-4D97-AF65-F5344CB8AC3E}">
        <p14:creationId xmlns:p14="http://schemas.microsoft.com/office/powerpoint/2010/main" val="1471889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55</a:t>
            </a:fld>
            <a:endParaRPr lang="en-US"/>
          </a:p>
        </p:txBody>
      </p:sp>
    </p:spTree>
    <p:extLst>
      <p:ext uri="{BB962C8B-B14F-4D97-AF65-F5344CB8AC3E}">
        <p14:creationId xmlns:p14="http://schemas.microsoft.com/office/powerpoint/2010/main" val="2784720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56</a:t>
            </a:fld>
            <a:endParaRPr lang="en-US"/>
          </a:p>
        </p:txBody>
      </p:sp>
    </p:spTree>
    <p:extLst>
      <p:ext uri="{BB962C8B-B14F-4D97-AF65-F5344CB8AC3E}">
        <p14:creationId xmlns:p14="http://schemas.microsoft.com/office/powerpoint/2010/main" val="1868829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84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42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05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040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1079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286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270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144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312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859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9801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780106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hyperlink" Target="https://scikit-learn.org/stable/modules/clustering.html" TargetMode="External"/><Relationship Id="rId13" Type="http://schemas.openxmlformats.org/officeDocument/2006/relationships/hyperlink" Target="https://developers.google.com/machine-learning/guides/text-classification" TargetMode="External"/><Relationship Id="rId3" Type="http://schemas.openxmlformats.org/officeDocument/2006/relationships/hyperlink" Target="https://nam02.safelinks.protection.outlook.com/?url=https%3A%2F%2Fnumpy.org%2Fdoc%2Fstable%2Fuser%2Fquickstart.html&amp;data=04%7C01%7CNUdler%40ncc.commnet.edu%7Ce3bc39d24e1b427295c808d9460d365d%7C679df878277a496aac8dd99e58606dd9%7C0%7C0%7C637617844876679607%7CUnknown%7CTWFpbGZsb3d8eyJWIjoiMC4wLjAwMDAiLCJQIjoiV2luMzIiLCJBTiI6Ik1haWwiLCJXVCI6Mn0%3D%7C1000&amp;sdata=DcD%2FAVhcvdF7b7M0TaoX%2BEL0uAnJrk%2BzvWDn%2F3MVMSM%3D&amp;reserved=0" TargetMode="External"/><Relationship Id="rId7" Type="http://schemas.openxmlformats.org/officeDocument/2006/relationships/hyperlink" Target="https://scikit-learn.org/stable/unsupervised_learning.html" TargetMode="External"/><Relationship Id="rId12" Type="http://schemas.openxmlformats.org/officeDocument/2006/relationships/hyperlink" Target="https://scikit-learn.org/stable/auto_examples/cluster/plot_kmeans_digits.html" TargetMode="External"/><Relationship Id="rId2" Type="http://schemas.openxmlformats.org/officeDocument/2006/relationships/hyperlink" Target="https://nam02.safelinks.protection.outlook.com/?url=https%3A%2F%2Fpandas.pydata.org%2Fdocs%2Fuser_guide%2F10min.html&amp;data=04%7C01%7CNUdler%40ncc.commnet.edu%7Ce3bc39d24e1b427295c808d9460d365d%7C679df878277a496aac8dd99e58606dd9%7C0%7C0%7C637617844876669618%7CUnknown%7CTWFpbGZsb3d8eyJWIjoiMC4wLjAwMDAiLCJQIjoiV2luMzIiLCJBTiI6Ik1haWwiLCJXVCI6Mn0%3D%7C1000&amp;sdata=R9tE1Xvn8SvB5kAJhYUY4lCCboSwZueIs%2F%2BtfK0OgvY%3D&amp;reserved=0" TargetMode="External"/><Relationship Id="rId1" Type="http://schemas.openxmlformats.org/officeDocument/2006/relationships/slideLayout" Target="../slideLayouts/slideLayout7.xml"/><Relationship Id="rId6" Type="http://schemas.openxmlformats.org/officeDocument/2006/relationships/hyperlink" Target="https://scikit-learn.org/stable/tutorial/statistical_inference/unsupervised_learning.html" TargetMode="External"/><Relationship Id="rId11" Type="http://schemas.openxmlformats.org/officeDocument/2006/relationships/hyperlink" Target="https://medium.com/@belen.sanchez27/predicting-iris-flower-species-with-k-means-clustering-in-python-f6e46806aaee" TargetMode="External"/><Relationship Id="rId5" Type="http://schemas.openxmlformats.org/officeDocument/2006/relationships/hyperlink" Target="https://scikit-learn.org/stable/tutorial/index.html" TargetMode="External"/><Relationship Id="rId10" Type="http://schemas.openxmlformats.org/officeDocument/2006/relationships/hyperlink" Target="https://machinelearningmastery.com/clustering-algorithms-with-python/" TargetMode="External"/><Relationship Id="rId4" Type="http://schemas.openxmlformats.org/officeDocument/2006/relationships/hyperlink" Target="https://scikit-learn.org/stable/tutorial/basic/tutorial.html" TargetMode="External"/><Relationship Id="rId9" Type="http://schemas.openxmlformats.org/officeDocument/2006/relationships/hyperlink" Target="https://scikit-learn.org/stable/modules/generated/sklearn.cluster.KMeans.html#sklearn.cluster.KMean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hyperlink" Target="https://www.anaconda.com/products/individual"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5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1.png"/><Relationship Id="rId7" Type="http://schemas.openxmlformats.org/officeDocument/2006/relationships/image" Target="../media/image310.png"/><Relationship Id="rId2" Type="http://schemas.openxmlformats.org/officeDocument/2006/relationships/image" Target="../media/image260.png"/><Relationship Id="rId1" Type="http://schemas.openxmlformats.org/officeDocument/2006/relationships/slideLayout" Target="../slideLayouts/slideLayout7.xml"/><Relationship Id="rId6" Type="http://schemas.openxmlformats.org/officeDocument/2006/relationships/image" Target="../media/image300.png"/><Relationship Id="rId5" Type="http://schemas.openxmlformats.org/officeDocument/2006/relationships/image" Target="../media/image290.png"/><Relationship Id="rId4" Type="http://schemas.openxmlformats.org/officeDocument/2006/relationships/image" Target="../media/image28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scikit-learn.org/stable/modules/model_evaluation.html" TargetMode="Externa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amazon.com/Introduction-Computation-Programming-Using-Python/dp/0262529629/ref=mp_s_a_1_1?dchild=1&amp;keywords=john+guttag&amp;qid=1603489306&amp;sr=8-1" TargetMode="External"/><Relationship Id="rId7" Type="http://schemas.openxmlformats.org/officeDocument/2006/relationships/hyperlink" Target="https://mlcourse.ai/" TargetMode="External"/><Relationship Id="rId2" Type="http://schemas.openxmlformats.org/officeDocument/2006/relationships/hyperlink" Target="https://www.google.com/books/edition/Machine_Learning_in_Finance/0pruDwAAQBAJ?hl=en&amp;gbpv=1&amp;printsec=frontcover" TargetMode="External"/><Relationship Id="rId1" Type="http://schemas.openxmlformats.org/officeDocument/2006/relationships/slideLayout" Target="../slideLayouts/slideLayout7.xml"/><Relationship Id="rId6" Type="http://schemas.openxmlformats.org/officeDocument/2006/relationships/hyperlink" Target="https://www.youtube.com/watch?v=5qf_MZX0YCw" TargetMode="External"/><Relationship Id="rId5" Type="http://schemas.openxmlformats.org/officeDocument/2006/relationships/hyperlink" Target="https://towardsdatascience.com/perceptron-learning-algorithm-d5db0deab975" TargetMode="External"/><Relationship Id="rId4" Type="http://schemas.openxmlformats.org/officeDocument/2006/relationships/hyperlink" Target="https://doc.lagout.org/science/0_Computer%20Science/2_Algorithms/Clever%20Algorithms_%20Nature-Inspired%20Programming%20Recipes%20%5BBrownlee%202012-06-15%5D.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86" y="494186"/>
            <a:ext cx="10599938" cy="3200876"/>
          </a:xfrm>
          <a:prstGeom prst="rect">
            <a:avLst/>
          </a:prstGeom>
          <a:noFill/>
        </p:spPr>
        <p:txBody>
          <a:bodyPr wrap="square" rtlCol="0">
            <a:spAutoFit/>
          </a:bodyPr>
          <a:lstStyle/>
          <a:p>
            <a:r>
              <a:rPr lang="en-US" sz="4000" dirty="0">
                <a:latin typeface="Lucida Sans Unicode" panose="020B0602030504020204" pitchFamily="34" charset="0"/>
                <a:cs typeface="Lucida Sans Unicode" panose="020B0602030504020204" pitchFamily="34" charset="0"/>
              </a:rPr>
              <a:t>       </a:t>
            </a:r>
          </a:p>
          <a:p>
            <a:endParaRPr lang="en-US" b="1" dirty="0">
              <a:latin typeface="Lucida Sans Unicode" panose="020B0602030504020204" pitchFamily="34" charset="0"/>
              <a:cs typeface="Lucida Sans Unicode" panose="020B0602030504020204" pitchFamily="34" charset="0"/>
            </a:endParaRPr>
          </a:p>
          <a:p>
            <a:endParaRPr lang="en-US" sz="2400" b="1" dirty="0">
              <a:latin typeface="Lucida Sans Unicode" panose="020B0602030504020204" pitchFamily="34" charset="0"/>
              <a:cs typeface="Lucida Sans Unicode" panose="020B0602030504020204" pitchFamily="34" charset="0"/>
            </a:endParaRPr>
          </a:p>
          <a:p>
            <a:r>
              <a:rPr lang="en-US" sz="3200" b="1" dirty="0">
                <a:latin typeface="Lucida Sans Unicode" panose="020B0602030504020204" pitchFamily="34" charset="0"/>
                <a:cs typeface="Lucida Sans Unicode" panose="020B0602030504020204" pitchFamily="34" charset="0"/>
              </a:rPr>
              <a:t>                Python for Machine Learning (ML)</a:t>
            </a:r>
          </a:p>
          <a:p>
            <a:endParaRPr lang="en-US" sz="4800" dirty="0">
              <a:latin typeface="Lucida Sans Unicode" panose="020B0602030504020204" pitchFamily="34" charset="0"/>
              <a:cs typeface="Lucida Sans Unicode" panose="020B0602030504020204" pitchFamily="34" charset="0"/>
            </a:endParaRPr>
          </a:p>
          <a:p>
            <a:endParaRPr lang="en-US" sz="4000" dirty="0">
              <a:latin typeface="Lucida Sans Unicode" panose="020B0602030504020204" pitchFamily="34" charset="0"/>
              <a:cs typeface="Lucida Sans Unicode" panose="020B0602030504020204" pitchFamily="34" charset="0"/>
            </a:endParaRPr>
          </a:p>
        </p:txBody>
      </p:sp>
      <p:sp>
        <p:nvSpPr>
          <p:cNvPr id="3" name="TextBox 2"/>
          <p:cNvSpPr txBox="1"/>
          <p:nvPr/>
        </p:nvSpPr>
        <p:spPr>
          <a:xfrm>
            <a:off x="2756848" y="2883020"/>
            <a:ext cx="7211301" cy="2062103"/>
          </a:xfrm>
          <a:prstGeom prst="rect">
            <a:avLst/>
          </a:prstGeom>
          <a:noFill/>
        </p:spPr>
        <p:txBody>
          <a:bodyPr wrap="square" rtlCol="0">
            <a:spAutoFit/>
          </a:bodyPr>
          <a:lstStyle/>
          <a:p>
            <a:r>
              <a:rPr lang="en-US" sz="4800" dirty="0"/>
              <a:t>    </a:t>
            </a:r>
            <a:r>
              <a:rPr lang="en-US" sz="3200" dirty="0"/>
              <a:t>Nadia Udler                    </a:t>
            </a:r>
          </a:p>
          <a:p>
            <a:r>
              <a:rPr lang="en-US" sz="3200" dirty="0"/>
              <a:t>      Lecture 1</a:t>
            </a:r>
          </a:p>
          <a:p>
            <a:r>
              <a:rPr lang="en-US" sz="4800" dirty="0"/>
              <a:t>    Spring 2023</a:t>
            </a:r>
          </a:p>
        </p:txBody>
      </p:sp>
    </p:spTree>
    <p:extLst>
      <p:ext uri="{BB962C8B-B14F-4D97-AF65-F5344CB8AC3E}">
        <p14:creationId xmlns:p14="http://schemas.microsoft.com/office/powerpoint/2010/main" val="390676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5795" y="0"/>
            <a:ext cx="7576457" cy="646331"/>
          </a:xfrm>
          <a:prstGeom prst="rect">
            <a:avLst/>
          </a:prstGeom>
        </p:spPr>
        <p:txBody>
          <a:bodyPr wrap="square" anchor="t">
            <a:spAutoFit/>
          </a:bodyPr>
          <a:lstStyle/>
          <a:p>
            <a:r>
              <a:rPr lang="en-US" sz="3600" dirty="0">
                <a:solidFill>
                  <a:prstClr val="black"/>
                </a:solidFill>
                <a:latin typeface="Lucida Sans Unicode"/>
                <a:cs typeface="Lucida Sans Unicode"/>
              </a:rPr>
              <a:t>Recommended tutorials</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39486" y="506372"/>
            <a:ext cx="11952514" cy="6524863"/>
          </a:xfrm>
          <a:prstGeom prst="rect">
            <a:avLst/>
          </a:prstGeom>
        </p:spPr>
        <p:txBody>
          <a:bodyPr wrap="square" anchor="t">
            <a:spAutoFit/>
          </a:bodyPr>
          <a:lstStyle/>
          <a:p>
            <a:r>
              <a:rPr lang="en-US" sz="2000" b="1" dirty="0"/>
              <a:t>Pandas beginner tutorial</a:t>
            </a:r>
          </a:p>
          <a:p>
            <a:r>
              <a:rPr lang="en-US" b="0" i="0" u="sng" dirty="0">
                <a:solidFill>
                  <a:srgbClr val="4F81BD"/>
                </a:solidFill>
                <a:effectLst/>
                <a:latin typeface="Calibri" panose="020F0502020204030204" pitchFamily="34" charset="0"/>
                <a:hlinkClick r:id="rId2" tooltip="Original URL: https://pandas.pydata.org/docs/user_guide/10min.html. Click or tap if you trust this link."/>
              </a:rPr>
              <a:t>10 minutes to pandas — pandas 1.3.0 documentation (pydata.org)</a:t>
            </a:r>
            <a:endParaRPr lang="en-US" b="0" i="0" dirty="0">
              <a:solidFill>
                <a:srgbClr val="000000"/>
              </a:solidFill>
              <a:effectLst/>
              <a:latin typeface="Calibri" panose="020F0502020204030204" pitchFamily="34" charset="0"/>
            </a:endParaRPr>
          </a:p>
          <a:p>
            <a:endParaRPr lang="en-US" b="1" dirty="0"/>
          </a:p>
          <a:p>
            <a:r>
              <a:rPr lang="en-US" sz="2000" b="1" dirty="0" err="1"/>
              <a:t>Numpy</a:t>
            </a:r>
            <a:r>
              <a:rPr lang="en-US" sz="2000" b="1" dirty="0"/>
              <a:t> beginner tutorial</a:t>
            </a:r>
          </a:p>
          <a:p>
            <a:r>
              <a:rPr lang="en-US" b="0" i="0" u="sng" dirty="0">
                <a:solidFill>
                  <a:srgbClr val="000000"/>
                </a:solidFill>
                <a:effectLst/>
                <a:latin typeface="Calibri" panose="020F0502020204030204" pitchFamily="34" charset="0"/>
                <a:hlinkClick r:id="rId3" tooltip="Original URL: https://numpy.org/doc/stable/user/quickstart.html. Click or tap if you trust this link."/>
              </a:rPr>
              <a:t>NumPy </a:t>
            </a:r>
            <a:r>
              <a:rPr lang="en-US" b="0" i="0" u="sng" dirty="0" err="1">
                <a:solidFill>
                  <a:srgbClr val="000000"/>
                </a:solidFill>
                <a:effectLst/>
                <a:latin typeface="Calibri" panose="020F0502020204030204" pitchFamily="34" charset="0"/>
                <a:hlinkClick r:id="rId3" tooltip="Original URL: https://numpy.org/doc/stable/user/quickstart.html. Click or tap if you trust this link."/>
              </a:rPr>
              <a:t>quickstart</a:t>
            </a:r>
            <a:r>
              <a:rPr lang="en-US" b="0" i="0" u="sng" dirty="0">
                <a:solidFill>
                  <a:srgbClr val="000000"/>
                </a:solidFill>
                <a:effectLst/>
                <a:latin typeface="Calibri" panose="020F0502020204030204" pitchFamily="34" charset="0"/>
                <a:hlinkClick r:id="rId3" tooltip="Original URL: https://numpy.org/doc/stable/user/quickstart.html. Click or tap if you trust this link."/>
              </a:rPr>
              <a:t> — NumPy v1.21 Manual</a:t>
            </a:r>
            <a:endParaRPr lang="en-US" b="0" i="0" dirty="0">
              <a:solidFill>
                <a:srgbClr val="000000"/>
              </a:solidFill>
              <a:effectLst/>
              <a:latin typeface="Calibri" panose="020F0502020204030204" pitchFamily="34" charset="0"/>
            </a:endParaRPr>
          </a:p>
          <a:p>
            <a:endParaRPr lang="en-US" b="1" dirty="0"/>
          </a:p>
          <a:p>
            <a:r>
              <a:rPr lang="en-US" sz="2000" b="1" dirty="0"/>
              <a:t>Scikit-learn tutorials</a:t>
            </a:r>
          </a:p>
          <a:p>
            <a:r>
              <a:rPr lang="en-US" dirty="0">
                <a:hlinkClick r:id="rId4"/>
              </a:rPr>
              <a:t>An introduction to machine learning with scikit-learn — scikit-learn 0.24.2 documentation</a:t>
            </a:r>
            <a:endParaRPr lang="en-US" b="1" dirty="0"/>
          </a:p>
          <a:p>
            <a:r>
              <a:rPr lang="en-US" dirty="0">
                <a:hlinkClick r:id="rId5"/>
              </a:rPr>
              <a:t>scikit-learn Tutorials — scikit-learn 0.24.2 documentation</a:t>
            </a:r>
            <a:endParaRPr lang="en-US" dirty="0"/>
          </a:p>
          <a:p>
            <a:endParaRPr lang="en-US" dirty="0"/>
          </a:p>
          <a:p>
            <a:r>
              <a:rPr lang="en-US" sz="2000" b="1" dirty="0"/>
              <a:t>Scikit-learn unsupervised learning</a:t>
            </a:r>
          </a:p>
          <a:p>
            <a:r>
              <a:rPr lang="en-US" sz="1200" dirty="0">
                <a:hlinkClick r:id="rId6"/>
              </a:rPr>
              <a:t>Unsupervised learning: seeking representations of the data — scikit-learn 0.24.2 documentation</a:t>
            </a:r>
            <a:endParaRPr lang="en-US" sz="1200" b="1" dirty="0"/>
          </a:p>
          <a:p>
            <a:r>
              <a:rPr lang="en-US" sz="1200" dirty="0">
                <a:hlinkClick r:id="rId7"/>
              </a:rPr>
              <a:t>2. Unsupervised learning — scikit-learn 0.24.2 documentation</a:t>
            </a:r>
            <a:endParaRPr lang="en-US" sz="1200" dirty="0"/>
          </a:p>
          <a:p>
            <a:r>
              <a:rPr lang="en-US" sz="1200" dirty="0">
                <a:hlinkClick r:id="rId8"/>
              </a:rPr>
              <a:t>2.3. Clustering — scikit-learn 0.24.2 documentation</a:t>
            </a:r>
            <a:endParaRPr lang="en-US" sz="1200" dirty="0"/>
          </a:p>
          <a:p>
            <a:r>
              <a:rPr lang="en-US" sz="1200" dirty="0" err="1">
                <a:hlinkClick r:id="rId9"/>
              </a:rPr>
              <a:t>sklearn.cluster.KMeans</a:t>
            </a:r>
            <a:r>
              <a:rPr lang="en-US" sz="1200" dirty="0">
                <a:hlinkClick r:id="rId9"/>
              </a:rPr>
              <a:t> — scikit-learn 0.24.2 documentation</a:t>
            </a:r>
            <a:endParaRPr lang="en-US" sz="1200" dirty="0"/>
          </a:p>
          <a:p>
            <a:r>
              <a:rPr lang="en-US" sz="1200" dirty="0">
                <a:hlinkClick r:id="rId10"/>
              </a:rPr>
              <a:t>10 Clustering Algorithms With Python (machinelearningmastery.com)</a:t>
            </a:r>
            <a:r>
              <a:rPr lang="en-US" sz="1200" dirty="0"/>
              <a:t> – by Jason Brownlee, author of  ‘Clever algorithms’</a:t>
            </a:r>
          </a:p>
          <a:p>
            <a:r>
              <a:rPr lang="en-US" sz="1200" dirty="0">
                <a:hlinkClick r:id="rId11"/>
              </a:rPr>
              <a:t>PREDICTING IRIS FLOWER SPECIES WITH K-MEANS CLUSTERING IN PYTHON | by Belen Sanchez | Medium</a:t>
            </a:r>
            <a:endParaRPr lang="en-US" sz="1200" dirty="0"/>
          </a:p>
          <a:p>
            <a:r>
              <a:rPr lang="en-US" sz="1200" dirty="0">
                <a:hlinkClick r:id="rId12"/>
              </a:rPr>
              <a:t>A demo of K-Means clustering on the handwritten digits data — scikit-learn 0.24.2 documentation</a:t>
            </a:r>
            <a:endParaRPr lang="en-US" sz="1200" b="1" dirty="0"/>
          </a:p>
          <a:p>
            <a:endParaRPr lang="en-US" b="1" dirty="0"/>
          </a:p>
          <a:p>
            <a:r>
              <a:rPr lang="en-US" sz="2000" b="1" dirty="0" err="1"/>
              <a:t>Tensorflow</a:t>
            </a:r>
            <a:r>
              <a:rPr lang="en-US" sz="2000" b="1" dirty="0"/>
              <a:t> unsupervised learning</a:t>
            </a:r>
          </a:p>
          <a:p>
            <a:r>
              <a:rPr lang="en-US" sz="1600" u="sng" dirty="0">
                <a:solidFill>
                  <a:schemeClr val="accent1">
                    <a:lumMod val="75000"/>
                  </a:schemeClr>
                </a:solidFill>
              </a:rPr>
              <a:t>https://towardsdatascience.com/unsupervised-machine-learning-example-in-keras-8c8bf9e63ee0</a:t>
            </a:r>
          </a:p>
          <a:p>
            <a:endParaRPr lang="en-US" sz="1600" b="1" dirty="0"/>
          </a:p>
          <a:p>
            <a:r>
              <a:rPr lang="en-US" sz="2000" b="1" dirty="0"/>
              <a:t>Text Classification</a:t>
            </a:r>
          </a:p>
          <a:p>
            <a:r>
              <a:rPr lang="en-US" sz="1600" dirty="0">
                <a:hlinkClick r:id="rId13"/>
              </a:rPr>
              <a:t>Introduction  |  Text classification guide  |  Google Developers</a:t>
            </a:r>
            <a:endParaRPr lang="en-US" sz="1600" b="1" dirty="0"/>
          </a:p>
          <a:p>
            <a:endParaRPr lang="en-US" altLang="en-US" sz="1400" b="1" dirty="0">
              <a:solidFill>
                <a:srgbClr val="000000"/>
              </a:solidFill>
              <a:cs typeface="Calibri" panose="020F0502020204030204"/>
            </a:endParaRPr>
          </a:p>
        </p:txBody>
      </p:sp>
    </p:spTree>
    <p:extLst>
      <p:ext uri="{BB962C8B-B14F-4D97-AF65-F5344CB8AC3E}">
        <p14:creationId xmlns:p14="http://schemas.microsoft.com/office/powerpoint/2010/main" val="1294271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88272" y="493566"/>
            <a:ext cx="10609788" cy="615553"/>
          </a:xfrm>
          <a:prstGeom prst="rect">
            <a:avLst/>
          </a:prstGeom>
        </p:spPr>
        <p:txBody>
          <a:bodyPr wrap="square" anchor="t">
            <a:spAutoFit/>
          </a:bodyPr>
          <a:lstStyle/>
          <a:p>
            <a:r>
              <a:rPr lang="en-US" sz="3400" b="1" dirty="0"/>
              <a:t>Mathematics of ML: Line equation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0" y="1127399"/>
                <a:ext cx="12192000" cy="5201424"/>
              </a:xfrm>
              <a:prstGeom prst="rect">
                <a:avLst/>
              </a:prstGeom>
            </p:spPr>
            <p:txBody>
              <a:bodyPr wrap="square" anchor="t">
                <a:spAutoFit/>
              </a:bodyPr>
              <a:lstStyle/>
              <a:p>
                <a:r>
                  <a:rPr lang="en-US" sz="1400" dirty="0"/>
                  <a:t>             Line equation in 2 dimensions</a:t>
                </a:r>
              </a:p>
              <a:p>
                <a:endParaRPr lang="en-US" sz="1400" dirty="0"/>
              </a:p>
              <a:p>
                <a:r>
                  <a:rPr lang="en-US" sz="1400" dirty="0"/>
                  <a:t>                 y =</a:t>
                </a:r>
                <a14:m>
                  <m:oMath xmlns:m="http://schemas.openxmlformats.org/officeDocument/2006/math">
                    <m:r>
                      <a:rPr lang="en-US" sz="1400" b="0" i="0" smtClean="0">
                        <a:latin typeface="Cambria Math" panose="02040503050406030204" pitchFamily="18" charset="0"/>
                      </a:rPr>
                      <m:t> </m:t>
                    </m:r>
                    <m:r>
                      <a:rPr lang="en-US" sz="1400" b="0" i="1" smtClean="0">
                        <a:latin typeface="Cambria Math" panose="02040503050406030204" pitchFamily="18" charset="0"/>
                      </a:rPr>
                      <m:t>𝑏</m:t>
                    </m:r>
                    <m:r>
                      <a:rPr lang="en-US" sz="1400" i="1">
                        <a:latin typeface="Cambria Math" panose="02040503050406030204" pitchFamily="18" charset="0"/>
                      </a:rPr>
                      <m:t>+</m:t>
                    </m:r>
                    <m:r>
                      <a:rPr lang="en-US" sz="1400" b="0" i="1" smtClean="0">
                        <a:latin typeface="Cambria Math" panose="02040503050406030204" pitchFamily="18" charset="0"/>
                      </a:rPr>
                      <m:t>𝑎𝑥</m:t>
                    </m:r>
                  </m:oMath>
                </a14:m>
                <a:endParaRPr lang="en-US" sz="1400" dirty="0"/>
              </a:p>
              <a:p>
                <a:endParaRPr lang="en-US" sz="1400" dirty="0"/>
              </a:p>
              <a:p>
                <a:r>
                  <a:rPr lang="en-US" sz="1400" dirty="0"/>
                  <a:t>            Line equation in n dimensions</a:t>
                </a:r>
              </a:p>
              <a:p>
                <a:endParaRPr lang="en-US" sz="1400" dirty="0"/>
              </a:p>
              <a:p>
                <a:r>
                  <a:rPr lang="en-US" sz="1400" dirty="0"/>
                  <a:t>                y = </a:t>
                </a:r>
                <a14:m>
                  <m:oMath xmlns:m="http://schemas.openxmlformats.org/officeDocument/2006/math">
                    <m:sSub>
                      <m:sSubPr>
                        <m:ctrlPr>
                          <a:rPr lang="pt-BR" sz="1400" i="1" smtClean="0">
                            <a:latin typeface="Cambria Math" panose="02040503050406030204" pitchFamily="18" charset="0"/>
                          </a:rPr>
                        </m:ctrlPr>
                      </m:sSubPr>
                      <m:e>
                        <m:r>
                          <a:rPr lang="pt-BR" sz="1400" i="1" smtClean="0">
                            <a:latin typeface="Cambria Math" panose="02040503050406030204" pitchFamily="18" charset="0"/>
                          </a:rPr>
                          <m:t>𝑎</m:t>
                        </m:r>
                      </m:e>
                      <m:sub>
                        <m:r>
                          <a:rPr lang="pt-BR" sz="1400" i="1" smtClean="0">
                            <a:latin typeface="Cambria Math" panose="02040503050406030204" pitchFamily="18" charset="0"/>
                          </a:rPr>
                          <m:t>0</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m:t>
                        </m:r>
                      </m:sub>
                    </m:sSub>
                    <m:sSub>
                      <m:sSubPr>
                        <m:ctrlPr>
                          <a:rPr lang="pt-BR"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𝑛</m:t>
                        </m:r>
                      </m:sub>
                    </m:sSub>
                    <m:sSub>
                      <m:sSubPr>
                        <m:ctrlPr>
                          <a:rPr lang="pt-BR"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𝑛</m:t>
                        </m:r>
                      </m:sub>
                    </m:sSub>
                  </m:oMath>
                </a14:m>
                <a:r>
                  <a:rPr lang="en-US" sz="1400" dirty="0"/>
                  <a:t> </a:t>
                </a:r>
                <a14:m>
                  <m:oMath xmlns:m="http://schemas.openxmlformats.org/officeDocument/2006/math">
                    <m:r>
                      <a:rPr lang="pt-BR" sz="1400" i="1" dirty="0" smtClean="0">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pt-BR" sz="1400" i="1">
                            <a:latin typeface="Cambria Math" panose="02040503050406030204" pitchFamily="18" charset="0"/>
                          </a:rPr>
                          <m:t>0</m:t>
                        </m:r>
                      </m:sub>
                    </m:sSub>
                    <m:r>
                      <a:rPr lang="en-US" sz="1400" b="0" i="1" smtClean="0">
                        <a:latin typeface="Cambria Math" panose="02040503050406030204" pitchFamily="18" charset="0"/>
                      </a:rPr>
                      <m:t>+</m:t>
                    </m:r>
                    <m:nary>
                      <m:naryPr>
                        <m:chr m:val="∑"/>
                        <m:ctrlPr>
                          <a:rPr lang="pt-BR" sz="1400" i="1" dirty="0" smtClean="0">
                            <a:latin typeface="Cambria Math" panose="02040503050406030204" pitchFamily="18" charset="0"/>
                          </a:rPr>
                        </m:ctrlPr>
                      </m:naryPr>
                      <m:sub>
                        <m:r>
                          <a:rPr lang="pt-BR" sz="1400" i="1" dirty="0" smtClean="0">
                            <a:latin typeface="Cambria Math" panose="02040503050406030204" pitchFamily="18" charset="0"/>
                          </a:rPr>
                          <m:t>𝑘</m:t>
                        </m:r>
                        <m:r>
                          <a:rPr lang="pt-BR" sz="1400" i="1" dirty="0" smtClean="0">
                            <a:latin typeface="Cambria Math" panose="02040503050406030204" pitchFamily="18" charset="0"/>
                          </a:rPr>
                          <m:t>=1</m:t>
                        </m:r>
                      </m:sub>
                      <m:sup>
                        <m:r>
                          <a:rPr lang="pt-BR" sz="1400" i="1" dirty="0" smtClean="0">
                            <a:latin typeface="Cambria Math" panose="02040503050406030204" pitchFamily="18" charset="0"/>
                          </a:rPr>
                          <m:t>𝑛</m:t>
                        </m:r>
                      </m:sup>
                      <m:e>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𝑘</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𝑘</m:t>
                            </m:r>
                          </m:sub>
                        </m:sSub>
                      </m:e>
                    </m:nary>
                  </m:oMath>
                </a14:m>
                <a:endParaRPr lang="en-US" altLang="en-US" sz="2400" b="1" dirty="0">
                  <a:solidFill>
                    <a:srgbClr val="000000"/>
                  </a:solidFill>
                  <a:cs typeface="Calibri" panose="020F0502020204030204"/>
                </a:endParaRPr>
              </a:p>
              <a:p>
                <a:endParaRPr lang="en-US" altLang="en-US" sz="2400" b="1" dirty="0">
                  <a:solidFill>
                    <a:srgbClr val="000000"/>
                  </a:solidFill>
                  <a:cs typeface="Calibri" panose="020F0502020204030204"/>
                </a:endParaRPr>
              </a:p>
              <a:p>
                <a:r>
                  <a:rPr lang="en-US" altLang="en-US" sz="1400" dirty="0">
                    <a:solidFill>
                      <a:srgbClr val="000000"/>
                    </a:solidFill>
                    <a:cs typeface="Calibri" panose="020F0502020204030204"/>
                  </a:rPr>
                  <a:t>            System of linear equations</a:t>
                </a:r>
              </a:p>
              <a:p>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m:t>
                        </m:r>
                        <m:r>
                          <a:rPr lang="en-US" sz="1400" b="0" i="1" smtClean="0">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m:t>
                        </m:r>
                        <m:r>
                          <a:rPr lang="en-US" sz="1400" i="1">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13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r>
                      <a:rPr lang="en-US" sz="1400" i="1" smtClean="0">
                        <a:latin typeface="Cambria Math" panose="02040503050406030204" pitchFamily="18" charset="0"/>
                      </a:rPr>
                      <m:t> </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m:t>
                        </m:r>
                        <m:r>
                          <a:rPr lang="en-US" sz="1400" b="0" i="1" smtClean="0">
                            <a:latin typeface="Cambria Math" panose="02040503050406030204" pitchFamily="18" charset="0"/>
                          </a:rPr>
                          <m:t>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smtClean="0">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23</m:t>
                        </m:r>
                      </m:sub>
                    </m:sSub>
                    <m:sSub>
                      <m:sSubPr>
                        <m:ctrlPr>
                          <a:rPr lang="pt-BR" sz="1400" i="1" smtClean="0">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2</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33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3</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m:t>
                        </m:r>
                        <m:r>
                          <a:rPr lang="en-US" sz="1400" i="1">
                            <a:latin typeface="Cambria Math" panose="02040503050406030204" pitchFamily="18" charset="0"/>
                          </a:rPr>
                          <m:t>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b="0" i="1" smtClean="0">
                            <a:latin typeface="Cambria Math" panose="02040503050406030204" pitchFamily="18" charset="0"/>
                          </a:rPr>
                          <m:t>43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b="0" i="1" smtClean="0">
                            <a:latin typeface="Cambria Math" panose="02040503050406030204" pitchFamily="18" charset="0"/>
                          </a:rPr>
                          <m:t>3</m:t>
                        </m:r>
                      </m:sub>
                    </m:sSub>
                  </m:oMath>
                </a14:m>
                <a:r>
                  <a:rPr lang="en-US" altLang="en-US" sz="1400" dirty="0">
                    <a:solidFill>
                      <a:srgbClr val="000000"/>
                    </a:solidFill>
                    <a:cs typeface="Calibri" panose="020F0502020204030204"/>
                  </a:rPr>
                  <a:t> = </a:t>
                </a:r>
                <a14:m>
                  <m:oMath xmlns:m="http://schemas.openxmlformats.org/officeDocument/2006/math">
                    <m:sSub>
                      <m:sSubPr>
                        <m:ctrlPr>
                          <a:rPr lang="pt-BR" sz="1400" i="1">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4</m:t>
                        </m:r>
                      </m:sub>
                    </m:sSub>
                  </m:oMath>
                </a14:m>
                <a:endParaRPr lang="en-US" altLang="en-US" sz="1400" dirty="0">
                  <a:solidFill>
                    <a:srgbClr val="000000"/>
                  </a:solidFill>
                  <a:cs typeface="Calibri" panose="020F0502020204030204"/>
                </a:endParaRPr>
              </a:p>
              <a:p>
                <a:r>
                  <a:rPr lang="en-US" altLang="en-US" sz="1400" dirty="0">
                    <a:solidFill>
                      <a:srgbClr val="000000"/>
                    </a:solidFill>
                    <a:cs typeface="Calibri" panose="020F0502020204030204"/>
                  </a:rPr>
                  <a:t>             </a:t>
                </a:r>
              </a:p>
              <a:p>
                <a:r>
                  <a:rPr lang="en-US" altLang="en-US" sz="1400" dirty="0">
                    <a:solidFill>
                      <a:srgbClr val="000000"/>
                    </a:solidFill>
                    <a:cs typeface="Calibri" panose="020F0502020204030204"/>
                  </a:rPr>
                  <a:t> </a:t>
                </a:r>
              </a:p>
              <a:p>
                <a:r>
                  <a:rPr lang="en-US" altLang="en-US" sz="1400" dirty="0">
                    <a:solidFill>
                      <a:srgbClr val="000000"/>
                    </a:solidFill>
                    <a:cs typeface="Calibri" panose="020F0502020204030204"/>
                  </a:rPr>
                  <a:t>             System of linear inequalities</a:t>
                </a:r>
              </a:p>
              <a:p>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13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r>
                      <a:rPr lang="en-US" sz="1400" b="0" i="0" smtClean="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1</m:t>
                        </m:r>
                      </m:sub>
                    </m:sSub>
                  </m:oMath>
                </a14:m>
                <a:endParaRPr lang="en-US" altLang="en-US" sz="1400" dirty="0">
                  <a:solidFill>
                    <a:srgbClr val="000000"/>
                  </a:solidFill>
                  <a:cs typeface="Calibri" panose="020F0502020204030204"/>
                </a:endParaRPr>
              </a:p>
              <a:p>
                <a:r>
                  <a:rPr lang="pt-BR"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23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2</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33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3</m:t>
                        </m:r>
                      </m:sub>
                    </m:sSub>
                  </m:oMath>
                </a14:m>
                <a:endParaRPr lang="en-US" altLang="en-US" sz="1400" dirty="0">
                  <a:solidFill>
                    <a:srgbClr val="000000"/>
                  </a:solidFill>
                  <a:cs typeface="Calibri" panose="020F0502020204030204"/>
                </a:endParaRPr>
              </a:p>
              <a:p>
                <a:r>
                  <a:rPr lang="en-US" sz="1400" dirty="0"/>
                  <a:t>              </a:t>
                </a:r>
                <a14:m>
                  <m:oMath xmlns:m="http://schemas.openxmlformats.org/officeDocument/2006/math">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41</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42</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pt-BR" sz="1400" i="1">
                            <a:latin typeface="Cambria Math" panose="02040503050406030204" pitchFamily="18" charset="0"/>
                          </a:rPr>
                        </m:ctrlPr>
                      </m:sSubPr>
                      <m:e>
                        <m:r>
                          <a:rPr lang="pt-BR" sz="1400" i="1">
                            <a:latin typeface="Cambria Math" panose="02040503050406030204" pitchFamily="18" charset="0"/>
                          </a:rPr>
                          <m:t>𝑎</m:t>
                        </m:r>
                      </m:e>
                      <m:sub>
                        <m:r>
                          <a:rPr lang="en-US" sz="1400" i="1">
                            <a:latin typeface="Cambria Math" panose="02040503050406030204" pitchFamily="18" charset="0"/>
                          </a:rPr>
                          <m:t>43</m:t>
                        </m:r>
                      </m:sub>
                    </m:sSub>
                    <m:sSub>
                      <m:sSubPr>
                        <m:ctrlPr>
                          <a:rPr lang="pt-BR"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a14:m>
                <a:r>
                  <a:rPr lang="en-US" altLang="en-US" sz="1400" dirty="0">
                    <a:solidFill>
                      <a:srgbClr val="000000"/>
                    </a:solidFill>
                    <a:cs typeface="Calibri" panose="020F0502020204030204"/>
                  </a:rPr>
                  <a:t> </a:t>
                </a:r>
                <a14:m>
                  <m:oMath xmlns:m="http://schemas.openxmlformats.org/officeDocument/2006/math">
                    <m:r>
                      <a:rPr lang="en-US" sz="1400">
                        <a:latin typeface="Cambria Math" panose="02040503050406030204" pitchFamily="18" charset="0"/>
                      </a:rPr>
                      <m:t>≤</m:t>
                    </m:r>
                  </m:oMath>
                </a14:m>
                <a:r>
                  <a:rPr lang="en-US" altLang="en-US" sz="1400" dirty="0">
                    <a:solidFill>
                      <a:srgbClr val="000000"/>
                    </a:solidFill>
                    <a:cs typeface="Calibri" panose="020F0502020204030204"/>
                  </a:rPr>
                  <a:t> </a:t>
                </a:r>
                <a14:m>
                  <m:oMath xmlns:m="http://schemas.openxmlformats.org/officeDocument/2006/math">
                    <m:sSub>
                      <m:sSubPr>
                        <m:ctrlPr>
                          <a:rPr lang="pt-BR" sz="1400" i="1">
                            <a:latin typeface="Cambria Math" panose="02040503050406030204" pitchFamily="18" charset="0"/>
                          </a:rPr>
                        </m:ctrlPr>
                      </m:sSubPr>
                      <m:e>
                        <m:r>
                          <a:rPr lang="en-US" sz="1400" i="1">
                            <a:latin typeface="Cambria Math" panose="02040503050406030204" pitchFamily="18" charset="0"/>
                          </a:rPr>
                          <m:t>𝑏</m:t>
                        </m:r>
                      </m:e>
                      <m:sub>
                        <m:r>
                          <a:rPr lang="en-US" sz="1400" i="1">
                            <a:latin typeface="Cambria Math" panose="02040503050406030204" pitchFamily="18" charset="0"/>
                          </a:rPr>
                          <m:t>4</m:t>
                        </m:r>
                      </m:sub>
                    </m:sSub>
                  </m:oMath>
                </a14:m>
                <a:endParaRPr lang="en-US" altLang="en-US" sz="1400" dirty="0">
                  <a:solidFill>
                    <a:srgbClr val="000000"/>
                  </a:solidFill>
                  <a:cs typeface="Calibri" panose="020F0502020204030204"/>
                </a:endParaRPr>
              </a:p>
              <a:p>
                <a:r>
                  <a:rPr lang="en-US" altLang="en-US" sz="1400" dirty="0">
                    <a:solidFill>
                      <a:srgbClr val="000000"/>
                    </a:solidFill>
                    <a:cs typeface="Calibri" panose="020F0502020204030204"/>
                  </a:rPr>
                  <a:t> </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0" y="1127399"/>
                <a:ext cx="12192000" cy="5201424"/>
              </a:xfrm>
              <a:prstGeom prst="rect">
                <a:avLst/>
              </a:prstGeom>
              <a:blipFill>
                <a:blip r:embed="rId2"/>
                <a:stretch>
                  <a:fillRect t="-234"/>
                </a:stretch>
              </a:blipFill>
            </p:spPr>
            <p:txBody>
              <a:bodyPr/>
              <a:lstStyle/>
              <a:p>
                <a:r>
                  <a:rPr lang="en-US">
                    <a:noFill/>
                  </a:rPr>
                  <a:t> </a:t>
                </a:r>
              </a:p>
            </p:txBody>
          </p:sp>
        </mc:Fallback>
      </mc:AlternateContent>
    </p:spTree>
    <p:extLst>
      <p:ext uri="{BB962C8B-B14F-4D97-AF65-F5344CB8AC3E}">
        <p14:creationId xmlns:p14="http://schemas.microsoft.com/office/powerpoint/2010/main" val="2654898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8124" y="145143"/>
            <a:ext cx="8892563"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7386638"/>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oMath>
                </a14:m>
                <a:endParaRPr lang="en-US" altLang="en-US" sz="2800" dirty="0">
                  <a:solidFill>
                    <a:srgbClr val="000000"/>
                  </a:solidFill>
                  <a:cs typeface="Calibri" panose="020F0502020204030204"/>
                </a:endParaRPr>
              </a:p>
              <a:p>
                <a:r>
                  <a:rPr lang="pt-BR"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3</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41</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42</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43</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4</m:t>
                        </m:r>
                      </m:sub>
                    </m:sSub>
                  </m:oMath>
                </a14:m>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altLang="en-US" sz="2800" dirty="0">
                    <a:solidFill>
                      <a:srgbClr val="000000"/>
                    </a:solidFill>
                    <a:cs typeface="Calibri" panose="020F0502020204030204"/>
                  </a:rPr>
                  <a:t>              </a:t>
                </a:r>
                <a14:m>
                  <m:oMath xmlns:m="http://schemas.openxmlformats.org/officeDocument/2006/math">
                    <m:sSub>
                      <m:sSubPr>
                        <m:ctrlPr>
                          <a:rPr lang="pt-BR" sz="2800" i="1" smtClean="0">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11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13</m:t>
                        </m:r>
                      </m:sub>
                    </m:sSub>
                    <m:r>
                      <a:rPr lang="en-US" sz="2800" i="1">
                        <a:latin typeface="Cambria Math" panose="02040503050406030204" pitchFamily="18" charset="0"/>
                      </a:rPr>
                      <m:t> </m:t>
                    </m:r>
                  </m:oMath>
                </a14:m>
                <a:endParaRPr lang="en-US" altLang="en-US" sz="2800" dirty="0">
                  <a:solidFill>
                    <a:srgbClr val="000000"/>
                  </a:solidFill>
                  <a:cs typeface="Calibri" panose="020F0502020204030204"/>
                </a:endParaRPr>
              </a:p>
              <a:p>
                <a:r>
                  <a:rPr lang="pt-BR" sz="2800" dirty="0"/>
                  <a:t>             A =  </a:t>
                </a:r>
                <a14:m>
                  <m:oMath xmlns:m="http://schemas.openxmlformats.org/officeDocument/2006/math">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23</m:t>
                        </m:r>
                      </m:sub>
                    </m:sSub>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31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33</m:t>
                        </m:r>
                      </m:sub>
                    </m:sSub>
                  </m:oMath>
                </a14:m>
                <a:endParaRPr lang="en-US" altLang="en-US" sz="2800" dirty="0">
                  <a:solidFill>
                    <a:srgbClr val="000000"/>
                  </a:solidFill>
                  <a:cs typeface="Calibri" panose="020F0502020204030204"/>
                </a:endParaRPr>
              </a:p>
              <a:p>
                <a:r>
                  <a:rPr lang="en-US"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pt-BR" sz="2800" i="1">
                            <a:latin typeface="Cambria Math" panose="02040503050406030204" pitchFamily="18" charset="0"/>
                          </a:rPr>
                          <m:t>𝑎</m:t>
                        </m:r>
                      </m:e>
                      <m:sub>
                        <m:r>
                          <a:rPr lang="en-US" sz="2800" i="1">
                            <a:latin typeface="Cambria Math" panose="02040503050406030204" pitchFamily="18" charset="0"/>
                          </a:rPr>
                          <m:t>41</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42</m:t>
                        </m:r>
                      </m:sub>
                    </m:sSub>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pt-BR" sz="2800" i="1">
                            <a:latin typeface="Cambria Math" panose="02040503050406030204" pitchFamily="18" charset="0"/>
                          </a:rPr>
                          <m:t>𝑎</m:t>
                        </m:r>
                      </m:e>
                      <m:sub>
                        <m:r>
                          <a:rPr lang="en-US" sz="2800" i="1">
                            <a:latin typeface="Cambria Math" panose="02040503050406030204" pitchFamily="18" charset="0"/>
                          </a:rPr>
                          <m:t>43</m:t>
                        </m:r>
                      </m:sub>
                    </m:sSub>
                  </m:oMath>
                </a14:m>
                <a:r>
                  <a:rPr lang="en-US" altLang="en-US" sz="2800" dirty="0">
                    <a:solidFill>
                      <a:srgbClr val="000000"/>
                    </a:solidFill>
                    <a:cs typeface="Calibri" panose="020F0502020204030204"/>
                  </a:rPr>
                  <a:t>                   b = </a:t>
                </a:r>
                <a14:m>
                  <m:oMath xmlns:m="http://schemas.openxmlformats.org/officeDocument/2006/math">
                    <m:sSup>
                      <m:sSupPr>
                        <m:ctrlPr>
                          <a:rPr lang="en-US" altLang="en-US" sz="2800" i="1">
                            <a:solidFill>
                              <a:srgbClr val="000000"/>
                            </a:solidFill>
                            <a:latin typeface="Cambria Math" panose="02040503050406030204" pitchFamily="18" charset="0"/>
                            <a:cs typeface="Calibri" panose="020F0502020204030204"/>
                          </a:rPr>
                        </m:ctrlPr>
                      </m:sSupPr>
                      <m:e>
                        <m:r>
                          <m:rPr>
                            <m:nor/>
                          </m:rPr>
                          <a:rPr lang="en-US" altLang="en-US" sz="2800" dirty="0">
                            <a:solidFill>
                              <a:srgbClr val="000000"/>
                            </a:solidFill>
                            <a:cs typeface="Calibri" panose="020F0502020204030204"/>
                          </a:rPr>
                          <m:t>(</m:t>
                        </m:r>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1</m:t>
                            </m:r>
                          </m:sub>
                        </m:sSub>
                        <m:r>
                          <m:rPr>
                            <m:nor/>
                          </m:rPr>
                          <a:rPr lang="en-US" altLang="en-US" sz="2800" dirty="0">
                            <a:solidFill>
                              <a:srgbClr val="000000"/>
                            </a:solidFill>
                            <a:cs typeface="Calibri" panose="020F0502020204030204"/>
                          </a:rPr>
                          <m:t> </m:t>
                        </m:r>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2 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3 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𝑏</m:t>
                            </m:r>
                          </m:e>
                          <m:sub>
                            <m:r>
                              <a:rPr lang="en-US" sz="2800" i="1">
                                <a:latin typeface="Cambria Math" panose="02040503050406030204" pitchFamily="18" charset="0"/>
                              </a:rPr>
                              <m:t>4</m:t>
                            </m:r>
                          </m:sub>
                        </m:sSub>
                        <m:r>
                          <m:rPr>
                            <m:nor/>
                          </m:rPr>
                          <a:rPr lang="en-US" altLang="en-US" sz="2800" dirty="0">
                            <a:solidFill>
                              <a:srgbClr val="000000"/>
                            </a:solidFill>
                            <a:cs typeface="Calibri" panose="020F0502020204030204"/>
                          </a:rPr>
                          <m:t>)</m:t>
                        </m:r>
                      </m:e>
                      <m:sup>
                        <m:r>
                          <a:rPr lang="en-US" altLang="en-US" sz="2800" b="0" i="1" smtClean="0">
                            <a:solidFill>
                              <a:srgbClr val="000000"/>
                            </a:solidFill>
                            <a:latin typeface="Cambria Math" panose="02040503050406030204" pitchFamily="18" charset="0"/>
                            <a:cs typeface="Calibri" panose="020F0502020204030204"/>
                          </a:rPr>
                          <m:t>𝑇</m:t>
                        </m:r>
                      </m:sup>
                    </m:sSup>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1247765" y="1156996"/>
                <a:ext cx="10070268" cy="7386638"/>
              </a:xfrm>
              <a:prstGeom prst="rect">
                <a:avLst/>
              </a:prstGeom>
              <a:blipFill>
                <a:blip r:embed="rId2"/>
                <a:stretch>
                  <a:fillRect l="-484" t="-825"/>
                </a:stretch>
              </a:blipFill>
            </p:spPr>
            <p:txBody>
              <a:bodyPr/>
              <a:lstStyle/>
              <a:p>
                <a:r>
                  <a:rPr lang="en-US">
                    <a:noFill/>
                  </a:rPr>
                  <a:t> </a:t>
                </a:r>
              </a:p>
            </p:txBody>
          </p:sp>
        </mc:Fallback>
      </mc:AlternateContent>
    </p:spTree>
    <p:extLst>
      <p:ext uri="{BB962C8B-B14F-4D97-AF65-F5344CB8AC3E}">
        <p14:creationId xmlns:p14="http://schemas.microsoft.com/office/powerpoint/2010/main" val="673940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608" y="68129"/>
            <a:ext cx="8892563"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7233390"/>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− 2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3</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sz="2800" b="0" i="1" smtClean="0">
                        <a:latin typeface="Cambria Math" panose="02040503050406030204" pitchFamily="18" charset="0"/>
                      </a:rPr>
                      <m:t>7</m:t>
                    </m:r>
                  </m:oMath>
                </a14:m>
                <a:endParaRPr lang="en-US" altLang="en-US" sz="2800" dirty="0">
                  <a:solidFill>
                    <a:srgbClr val="000000"/>
                  </a:solidFill>
                  <a:cs typeface="Calibri" panose="020F0502020204030204"/>
                </a:endParaRPr>
              </a:p>
              <a:p>
                <a:r>
                  <a:rPr lang="pt-BR" sz="2800" dirty="0"/>
                  <a:t> 2</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   </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4</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−2</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-10</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sz="2800" b="0" dirty="0"/>
                  <a:t>                      </a:t>
                </a:r>
                <a:endParaRPr lang="en-US" altLang="en-US" sz="2800" dirty="0">
                  <a:solidFill>
                    <a:srgbClr val="000000"/>
                  </a:solidFill>
                  <a:cs typeface="Calibri" panose="020F0502020204030204"/>
                </a:endParaRPr>
              </a:p>
              <a:p>
                <a:r>
                  <a:rPr lang="pt-BR" sz="2800" dirty="0"/>
                  <a:t>A =   </a:t>
                </a:r>
                <a14:m>
                  <m:oMath xmlns:m="http://schemas.openxmlformats.org/officeDocument/2006/math">
                    <m:d>
                      <m:dPr>
                        <m:begChr m:val="["/>
                        <m:endChr m:val="]"/>
                        <m:ctrlPr>
                          <a:rPr lang="en-US" altLang="en-US" sz="2800" i="1" dirty="0">
                            <a:solidFill>
                              <a:srgbClr val="000000"/>
                            </a:solidFill>
                            <a:latin typeface="Cambria Math" panose="02040503050406030204" pitchFamily="18" charset="0"/>
                          </a:rPr>
                        </m:ctrlPr>
                      </m:dPr>
                      <m:e>
                        <m:m>
                          <m:mPr>
                            <m:plcHide m:val="on"/>
                            <m:mcs>
                              <m:mc>
                                <m:mcPr>
                                  <m:count m:val="3"/>
                                  <m:mcJc m:val="center"/>
                                </m:mcPr>
                              </m:mc>
                            </m:mcs>
                            <m:ctrlPr>
                              <a:rPr lang="en-US" altLang="en-US" sz="2800" i="1" dirty="0">
                                <a:solidFill>
                                  <a:srgbClr val="000000"/>
                                </a:solidFill>
                                <a:latin typeface="Cambria Math" panose="02040503050406030204" pitchFamily="18" charset="0"/>
                              </a:rPr>
                            </m:ctrlPr>
                          </m:mPr>
                          <m:mr>
                            <m:e>
                              <m:r>
                                <a:rPr lang="en-US" altLang="en-US" sz="2800" dirty="0">
                                  <a:solidFill>
                                    <a:srgbClr val="000000"/>
                                  </a:solidFill>
                                  <a:latin typeface="Cambria Math" panose="02040503050406030204" pitchFamily="18" charset="0"/>
                                </a:rPr>
                                <m:t>1</m:t>
                              </m:r>
                            </m:e>
                            <m:e>
                              <m:r>
                                <a:rPr lang="en-US" altLang="en-US" sz="2800" dirty="0">
                                  <a:solidFill>
                                    <a:srgbClr val="000000"/>
                                  </a:solidFill>
                                  <a:latin typeface="Cambria Math" panose="02040503050406030204" pitchFamily="18" charset="0"/>
                                </a:rPr>
                                <m:t>−</m:t>
                              </m:r>
                              <m:r>
                                <a:rPr lang="en-US" altLang="en-US" sz="2800" i="1"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3</m:t>
                              </m:r>
                            </m:e>
                          </m:mr>
                          <m:mr>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1</m:t>
                              </m:r>
                            </m:e>
                            <m:e>
                              <m:r>
                                <a:rPr lang="en-US" altLang="en-US" sz="2800" dirty="0">
                                  <a:solidFill>
                                    <a:srgbClr val="000000"/>
                                  </a:solidFill>
                                  <a:latin typeface="Cambria Math" panose="02040503050406030204" pitchFamily="18" charset="0"/>
                                </a:rPr>
                                <m:t>1</m:t>
                              </m:r>
                            </m:e>
                          </m:mr>
                          <m:mr>
                            <m:e>
                              <m:r>
                                <a:rPr lang="en-US" altLang="en-US" sz="2800" dirty="0">
                                  <a:solidFill>
                                    <a:srgbClr val="000000"/>
                                  </a:solidFill>
                                  <a:latin typeface="Cambria Math" panose="02040503050406030204" pitchFamily="18" charset="0"/>
                                </a:rPr>
                                <m:t>−3</m:t>
                              </m:r>
                            </m:e>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−2</m:t>
                              </m:r>
                            </m:e>
                          </m:mr>
                        </m:m>
                      </m:e>
                    </m:d>
                  </m:oMath>
                </a14:m>
                <a:r>
                  <a:rPr lang="en-US" altLang="en-US" sz="2800" dirty="0">
                    <a:solidFill>
                      <a:srgbClr val="000000"/>
                    </a:solidFill>
                    <a:cs typeface="Calibri" panose="020F0502020204030204"/>
                  </a:rPr>
                  <a:t>                x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m:t>
                        </m:r>
                        <m:r>
                          <a:rPr lang="en-US" sz="2800" i="1">
                            <a:latin typeface="Cambria Math" panose="02040503050406030204" pitchFamily="18" charset="0"/>
                          </a:rPr>
                          <m:t>𝑥</m:t>
                        </m:r>
                      </m:e>
                      <m:sub>
                        <m:r>
                          <a:rPr lang="en-US" sz="2800" i="1">
                            <a:latin typeface="Cambria Math" panose="02040503050406030204" pitchFamily="18" charset="0"/>
                          </a:rPr>
                          <m:t>1</m:t>
                        </m:r>
                      </m:sub>
                    </m:sSub>
                    <m:r>
                      <m:rPr>
                        <m:nor/>
                      </m:rPr>
                      <a:rPr lang="en-US" altLang="en-US" sz="2800" dirty="0">
                        <a:solidFill>
                          <a:srgbClr val="000000"/>
                        </a:solidFill>
                        <a:cs typeface="Calibri" panose="020F0502020204030204"/>
                      </a:rPr>
                      <m:t> </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2  </m:t>
                        </m:r>
                      </m:sub>
                    </m:sSub>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3 </m:t>
                        </m:r>
                      </m:sub>
                    </m:sSub>
                    <m:r>
                      <a:rPr lang="en-US" sz="2800" b="0" i="1" smtClean="0">
                        <a:latin typeface="Cambria Math" panose="02040503050406030204" pitchFamily="18" charset="0"/>
                      </a:rPr>
                      <m:t>)</m:t>
                    </m:r>
                  </m:oMath>
                </a14:m>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b = </a:t>
                </a:r>
                <a14:m>
                  <m:oMath xmlns:m="http://schemas.openxmlformats.org/officeDocument/2006/math">
                    <m:sSup>
                      <m:sSupPr>
                        <m:ctrlPr>
                          <a:rPr lang="en-US" altLang="en-US" sz="2800" i="1">
                            <a:solidFill>
                              <a:srgbClr val="000000"/>
                            </a:solidFill>
                            <a:latin typeface="Cambria Math" panose="02040503050406030204" pitchFamily="18" charset="0"/>
                            <a:cs typeface="Calibri" panose="020F0502020204030204"/>
                          </a:rPr>
                        </m:ctrlPr>
                      </m:sSupPr>
                      <m:e>
                        <m:r>
                          <m:rPr>
                            <m:nor/>
                          </m:rPr>
                          <a:rPr lang="en-US" altLang="en-US" sz="2800" dirty="0">
                            <a:solidFill>
                              <a:srgbClr val="000000"/>
                            </a:solidFill>
                            <a:cs typeface="Calibri" panose="020F0502020204030204"/>
                          </a:rPr>
                          <m:t>(</m:t>
                        </m:r>
                        <m:r>
                          <a:rPr lang="en-US" sz="2800" i="1">
                            <a:latin typeface="Cambria Math" panose="02040503050406030204" pitchFamily="18" charset="0"/>
                          </a:rPr>
                          <m:t>7</m:t>
                        </m:r>
                        <m:r>
                          <m:rPr>
                            <m:nor/>
                          </m:rPr>
                          <a:rPr lang="en-US" altLang="en-US" sz="2800" dirty="0">
                            <a:solidFill>
                              <a:srgbClr val="000000"/>
                            </a:solidFill>
                            <a:cs typeface="Calibri" panose="020F0502020204030204"/>
                          </a:rPr>
                          <m:t>  </m:t>
                        </m:r>
                        <m:r>
                          <a:rPr lang="en-US" altLang="en-US" sz="2800">
                            <a:latin typeface="Cambria Math" panose="02040503050406030204" pitchFamily="18" charset="0"/>
                          </a:rPr>
                          <m:t> </m:t>
                        </m:r>
                        <m:r>
                          <a:rPr lang="en-US" altLang="en-US" sz="2800" i="1">
                            <a:latin typeface="Cambria Math" panose="02040503050406030204" pitchFamily="18" charset="0"/>
                          </a:rPr>
                          <m:t>4</m:t>
                        </m:r>
                        <m:r>
                          <a:rPr lang="en-US" sz="2800" i="1">
                            <a:latin typeface="Cambria Math" panose="02040503050406030204" pitchFamily="18" charset="0"/>
                          </a:rPr>
                          <m:t>  −10</m:t>
                        </m:r>
                        <m:r>
                          <m:rPr>
                            <m:nor/>
                          </m:rPr>
                          <a:rPr lang="en-US" altLang="en-US" sz="2800" dirty="0">
                            <a:solidFill>
                              <a:srgbClr val="000000"/>
                            </a:solidFill>
                            <a:cs typeface="Calibri" panose="020F0502020204030204"/>
                          </a:rPr>
                          <m:t>)</m:t>
                        </m:r>
                      </m:e>
                      <m:sup>
                        <m:r>
                          <a:rPr lang="en-US" altLang="en-US" sz="2800" i="1">
                            <a:solidFill>
                              <a:srgbClr val="000000"/>
                            </a:solidFill>
                            <a:latin typeface="Cambria Math" panose="02040503050406030204" pitchFamily="18" charset="0"/>
                            <a:cs typeface="Calibri" panose="020F0502020204030204"/>
                          </a:rPr>
                          <m:t>𝑇</m:t>
                        </m:r>
                      </m:sup>
                    </m:sSup>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1247765" y="1156996"/>
                <a:ext cx="10070268" cy="7233390"/>
              </a:xfrm>
              <a:prstGeom prst="rect">
                <a:avLst/>
              </a:prstGeom>
              <a:blipFill>
                <a:blip r:embed="rId2"/>
                <a:stretch>
                  <a:fillRect l="-1271" t="-843"/>
                </a:stretch>
              </a:blipFill>
            </p:spPr>
            <p:txBody>
              <a:bodyPr/>
              <a:lstStyle/>
              <a:p>
                <a:r>
                  <a:rPr lang="en-US">
                    <a:noFill/>
                  </a:rPr>
                  <a:t> </a:t>
                </a:r>
              </a:p>
            </p:txBody>
          </p:sp>
        </mc:Fallback>
      </mc:AlternateContent>
    </p:spTree>
    <p:extLst>
      <p:ext uri="{BB962C8B-B14F-4D97-AF65-F5344CB8AC3E}">
        <p14:creationId xmlns:p14="http://schemas.microsoft.com/office/powerpoint/2010/main" val="287689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2608" y="-35511"/>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717460" y="580042"/>
                <a:ext cx="10070268" cy="7606954"/>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 − 2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+3</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 </a:t>
                </a:r>
                <a14:m>
                  <m:oMath xmlns:m="http://schemas.openxmlformats.org/officeDocument/2006/math">
                    <m:r>
                      <a:rPr lang="en-US" sz="1600" i="1">
                        <a:latin typeface="Cambria Math" panose="02040503050406030204" pitchFamily="18" charset="0"/>
                      </a:rPr>
                      <m:t>7</m:t>
                    </m:r>
                  </m:oMath>
                </a14:m>
                <a:endParaRPr lang="en-US" altLang="en-US" sz="1600" dirty="0">
                  <a:solidFill>
                    <a:srgbClr val="000000"/>
                  </a:solidFill>
                  <a:cs typeface="Calibri" panose="020F0502020204030204"/>
                </a:endParaRPr>
              </a:p>
              <a:p>
                <a:r>
                  <a:rPr lang="pt-BR" sz="1600" dirty="0"/>
                  <a:t> 2</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   </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4</a:t>
                </a:r>
              </a:p>
              <a:p>
                <a:r>
                  <a:rPr lang="pt-BR" sz="1600" dirty="0"/>
                  <a:t>-3</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-10</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    In matrix form</a:t>
                </a:r>
              </a:p>
              <a:p>
                <a:r>
                  <a:rPr lang="pt-BR" sz="1600" dirty="0"/>
                  <a:t>A =   </a:t>
                </a:r>
                <a14:m>
                  <m:oMath xmlns:m="http://schemas.openxmlformats.org/officeDocument/2006/math">
                    <m:d>
                      <m:dPr>
                        <m:begChr m:val="["/>
                        <m:endChr m:val="]"/>
                        <m:ctrlPr>
                          <a:rPr lang="en-US" altLang="en-US" sz="1600" dirty="0" smtClean="0">
                            <a:solidFill>
                              <a:srgbClr val="000000"/>
                            </a:solidFill>
                            <a:latin typeface="Cambria Math" panose="02040503050406030204" pitchFamily="18" charset="0"/>
                          </a:rPr>
                        </m:ctrlPr>
                      </m:dPr>
                      <m:e>
                        <m:m>
                          <m:mPr>
                            <m:plcHide m:val="on"/>
                            <m:mcs>
                              <m:mc>
                                <m:mcPr>
                                  <m:count m:val="3"/>
                                  <m:mcJc m:val="center"/>
                                </m:mcPr>
                              </m:mc>
                            </m:mcs>
                            <m:ctrlPr>
                              <a:rPr lang="en-US" altLang="en-US" sz="1600" dirty="0">
                                <a:solidFill>
                                  <a:srgbClr val="000000"/>
                                </a:solidFill>
                                <a:latin typeface="Cambria Math" panose="02040503050406030204" pitchFamily="18" charset="0"/>
                              </a:rPr>
                            </m:ctrlPr>
                          </m:mPr>
                          <m:mr>
                            <m:e>
                              <m:r>
                                <a:rPr lang="en-US" altLang="en-US" sz="1600" dirty="0">
                                  <a:solidFill>
                                    <a:srgbClr val="000000"/>
                                  </a:solidFill>
                                  <a:latin typeface="Cambria Math" panose="02040503050406030204" pitchFamily="18" charset="0"/>
                                </a:rPr>
                                <m:t>1</m:t>
                              </m:r>
                            </m:e>
                            <m:e>
                              <m:r>
                                <a:rPr lang="en-US" altLang="en-US" sz="1600" i="0" dirty="0">
                                  <a:solidFill>
                                    <a:srgbClr val="000000"/>
                                  </a:solidFill>
                                  <a:latin typeface="Cambria Math" panose="02040503050406030204" pitchFamily="18" charset="0"/>
                                </a:rPr>
                                <m:t>−</m:t>
                              </m:r>
                              <m:r>
                                <a:rPr lang="en-US" altLang="en-US" sz="1600" b="0" i="1" dirty="0" smtClean="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3</m:t>
                              </m:r>
                            </m:e>
                          </m:mr>
                          <m:mr>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1</m:t>
                              </m:r>
                            </m:e>
                            <m:e>
                              <m:r>
                                <a:rPr lang="en-US" altLang="en-US" sz="1600" i="0" dirty="0">
                                  <a:solidFill>
                                    <a:srgbClr val="000000"/>
                                  </a:solidFill>
                                  <a:latin typeface="Cambria Math" panose="02040503050406030204" pitchFamily="18" charset="0"/>
                                </a:rPr>
                                <m:t>1</m:t>
                              </m:r>
                            </m:e>
                          </m:mr>
                          <m:mr>
                            <m:e>
                              <m:r>
                                <a:rPr lang="en-US" altLang="en-US" sz="1600" i="0" dirty="0">
                                  <a:solidFill>
                                    <a:srgbClr val="000000"/>
                                  </a:solidFill>
                                  <a:latin typeface="Cambria Math" panose="02040503050406030204" pitchFamily="18" charset="0"/>
                                </a:rPr>
                                <m:t>−3</m:t>
                              </m:r>
                            </m:e>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−2</m:t>
                              </m:r>
                            </m:e>
                          </m:mr>
                        </m:m>
                      </m:e>
                    </m:d>
                  </m:oMath>
                </a14:m>
                <a:r>
                  <a:rPr lang="en-US" altLang="en-US" sz="1600" dirty="0">
                    <a:solidFill>
                      <a:srgbClr val="000000"/>
                    </a:solidFill>
                    <a:cs typeface="Calibri" panose="020F0502020204030204"/>
                  </a:rPr>
                  <a:t>          x =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2  </m:t>
                        </m:r>
                      </m:sub>
                    </m:sSub>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3 </m:t>
                        </m:r>
                      </m:sub>
                    </m:sSub>
                  </m:oMath>
                </a14:m>
                <a:r>
                  <a:rPr lang="en-US" altLang="en-US" sz="1600" dirty="0">
                    <a:solidFill>
                      <a:srgbClr val="000000"/>
                    </a:solidFill>
                    <a:cs typeface="Calibri" panose="020F0502020204030204"/>
                  </a:rPr>
                  <a:t>)</a:t>
                </a:r>
              </a:p>
              <a:p>
                <a:r>
                  <a:rPr lang="en-US" altLang="en-US" sz="1600" dirty="0">
                    <a:solidFill>
                      <a:srgbClr val="000000"/>
                    </a:solidFill>
                    <a:cs typeface="Calibri" panose="020F0502020204030204"/>
                  </a:rPr>
                  <a:t>                                                   b = (</a:t>
                </a:r>
                <a14:m>
                  <m:oMath xmlns:m="http://schemas.openxmlformats.org/officeDocument/2006/math">
                    <m:r>
                      <a:rPr lang="en-US" sz="1600" i="1">
                        <a:latin typeface="Cambria Math" panose="02040503050406030204" pitchFamily="18" charset="0"/>
                      </a:rPr>
                      <m:t>7</m:t>
                    </m:r>
                  </m:oMath>
                </a14:m>
                <a:r>
                  <a:rPr lang="en-US" altLang="en-US" sz="1600" dirty="0">
                    <a:solidFill>
                      <a:srgbClr val="000000"/>
                    </a:solidFill>
                    <a:cs typeface="Calibri" panose="020F0502020204030204"/>
                  </a:rPr>
                  <a:t>  </a:t>
                </a:r>
                <a14:m>
                  <m:oMath xmlns:m="http://schemas.openxmlformats.org/officeDocument/2006/math">
                    <m:r>
                      <a:rPr lang="en-US" altLang="en-US" sz="1600">
                        <a:latin typeface="Cambria Math" panose="02040503050406030204" pitchFamily="18" charset="0"/>
                      </a:rPr>
                      <m:t> </m:t>
                    </m:r>
                    <m:r>
                      <a:rPr lang="en-US" altLang="en-US" sz="1600" i="1">
                        <a:latin typeface="Cambria Math" panose="02040503050406030204" pitchFamily="18" charset="0"/>
                      </a:rPr>
                      <m:t>4</m:t>
                    </m:r>
                    <m:r>
                      <a:rPr lang="en-US" sz="1600" i="1">
                        <a:latin typeface="Cambria Math" panose="02040503050406030204" pitchFamily="18" charset="0"/>
                      </a:rPr>
                      <m:t>  −10 </m:t>
                    </m:r>
                  </m:oMath>
                </a14:m>
                <a:r>
                  <a:rPr lang="en-US" altLang="en-US" sz="1600" dirty="0">
                    <a:solidFill>
                      <a:srgbClr val="000000"/>
                    </a:solidFill>
                    <a:cs typeface="Calibri" panose="020F0502020204030204"/>
                  </a:rPr>
                  <a:t>) </a:t>
                </a:r>
              </a:p>
              <a:p>
                <a:r>
                  <a:rPr lang="en-US" sz="1600" dirty="0"/>
                  <a:t>                      </a:t>
                </a:r>
                <a14:m>
                  <m:oMath xmlns:m="http://schemas.openxmlformats.org/officeDocument/2006/math">
                    <m:r>
                      <a:rPr lang="en-US" sz="1600" i="1">
                        <a:latin typeface="Cambria Math" panose="02040503050406030204" pitchFamily="18" charset="0"/>
                      </a:rPr>
                      <m:t>                                  </m:t>
                    </m:r>
                  </m:oMath>
                </a14:m>
                <a:endParaRPr lang="en-US" altLang="en-US" sz="2000" i="1" dirty="0">
                  <a:solidFill>
                    <a:srgbClr val="000000"/>
                  </a:solidFill>
                  <a:latin typeface="Cambria Math" panose="02040503050406030204" pitchFamily="18" charset="0"/>
                  <a:cs typeface="Calibri" panose="020F0502020204030204"/>
                </a:endParaRPr>
              </a:p>
              <a:p>
                <a:pPr/>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x = (</a:t>
                </a:r>
                <a14:m>
                  <m:oMath xmlns:m="http://schemas.openxmlformats.org/officeDocument/2006/math">
                    <m:r>
                      <a:rPr lang="en-US" sz="2000" b="0" i="1" smtClean="0">
                        <a:latin typeface="Cambria Math" panose="02040503050406030204" pitchFamily="18" charset="0"/>
                      </a:rPr>
                      <m:t>2   −1   1</m:t>
                    </m:r>
                  </m:oMath>
                </a14:m>
                <a:r>
                  <a:rPr lang="en-US" altLang="en-US" sz="2000" dirty="0">
                    <a:solidFill>
                      <a:srgbClr val="000000"/>
                    </a:solidFill>
                    <a:cs typeface="Calibri" panose="020F0502020204030204"/>
                  </a:rPr>
                  <a:t>)</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numpy.linalg</a:t>
                </a:r>
                <a:r>
                  <a:rPr lang="en-US" altLang="en-US" sz="1600" dirty="0">
                    <a:solidFill>
                      <a:srgbClr val="000000"/>
                    </a:solidFill>
                    <a:cs typeface="Calibri" panose="020F0502020204030204"/>
                  </a:rPr>
                  <a:t> as ln</a:t>
                </a:r>
              </a:p>
              <a:p>
                <a:r>
                  <a:rPr lang="en-US" altLang="en-US" sz="1600" dirty="0">
                    <a:solidFill>
                      <a:srgbClr val="000000"/>
                    </a:solidFill>
                    <a:cs typeface="Calibri" panose="020F0502020204030204"/>
                  </a:rPr>
                  <a:t>A = [[1, -2, 3],</a:t>
                </a:r>
              </a:p>
              <a:p>
                <a:r>
                  <a:rPr lang="en-US" altLang="en-US" sz="1600" dirty="0">
                    <a:solidFill>
                      <a:srgbClr val="000000"/>
                    </a:solidFill>
                    <a:cs typeface="Calibri" panose="020F0502020204030204"/>
                  </a:rPr>
                  <a:t>     [2, 1, 1],</a:t>
                </a:r>
              </a:p>
              <a:p>
                <a:r>
                  <a:rPr lang="en-US" altLang="en-US" sz="1600" dirty="0">
                    <a:solidFill>
                      <a:srgbClr val="000000"/>
                    </a:solidFill>
                    <a:cs typeface="Calibri" panose="020F0502020204030204"/>
                  </a:rPr>
                  <a:t>     [-3, 2, -2]]</a:t>
                </a:r>
              </a:p>
              <a:p>
                <a:r>
                  <a:rPr lang="en-US" altLang="en-US" sz="1600" dirty="0">
                    <a:solidFill>
                      <a:srgbClr val="000000"/>
                    </a:solidFill>
                    <a:cs typeface="Calibri" panose="020F0502020204030204"/>
                  </a:rPr>
                  <a:t>b = [7,4,-10]</a:t>
                </a:r>
              </a:p>
              <a:p>
                <a:r>
                  <a:rPr lang="en-US" altLang="en-US" sz="1600" dirty="0" err="1">
                    <a:solidFill>
                      <a:srgbClr val="000000"/>
                    </a:solidFill>
                    <a:cs typeface="Calibri" panose="020F0502020204030204"/>
                  </a:rPr>
                  <a:t>ainv</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a:t>
                </a:r>
              </a:p>
              <a:p>
                <a:r>
                  <a:rPr lang="en-US" altLang="en-US" sz="1600" dirty="0">
                    <a:solidFill>
                      <a:srgbClr val="000000"/>
                    </a:solidFill>
                    <a:cs typeface="Calibri" panose="020F0502020204030204"/>
                  </a:rPr>
                  <a:t>x =</a:t>
                </a:r>
                <a:r>
                  <a:rPr lang="en-US" altLang="en-US" sz="1600" dirty="0" err="1">
                    <a:solidFill>
                      <a:srgbClr val="000000"/>
                    </a:solidFill>
                    <a:cs typeface="Calibri" panose="020F0502020204030204"/>
                  </a:rPr>
                  <a:t>np.matmul</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717460" y="580042"/>
                <a:ext cx="10070268" cy="7606954"/>
              </a:xfrm>
              <a:prstGeom prst="rect">
                <a:avLst/>
              </a:prstGeom>
              <a:blipFill>
                <a:blip r:embed="rId2"/>
                <a:stretch>
                  <a:fillRect l="-484" t="-721"/>
                </a:stretch>
              </a:blipFill>
            </p:spPr>
            <p:txBody>
              <a:bodyPr/>
              <a:lstStyle/>
              <a:p>
                <a:r>
                  <a:rPr lang="en-US">
                    <a:noFill/>
                  </a:rPr>
                  <a:t> </a:t>
                </a:r>
              </a:p>
            </p:txBody>
          </p:sp>
        </mc:Fallback>
      </mc:AlternateContent>
    </p:spTree>
    <p:extLst>
      <p:ext uri="{BB962C8B-B14F-4D97-AF65-F5344CB8AC3E}">
        <p14:creationId xmlns:p14="http://schemas.microsoft.com/office/powerpoint/2010/main" val="2877394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565" y="42530"/>
            <a:ext cx="9185528" cy="646331"/>
          </a:xfrm>
          <a:prstGeom prst="rect">
            <a:avLst/>
          </a:prstGeom>
        </p:spPr>
        <p:txBody>
          <a:bodyPr wrap="none" anchor="t">
            <a:spAutoFit/>
          </a:bodyPr>
          <a:lstStyle/>
          <a:p>
            <a:r>
              <a:rPr lang="en-US" sz="36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395509" y="646331"/>
                <a:ext cx="10070268" cy="7242175"/>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   2</m:t>
                        </m:r>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−4</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5</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altLang="en-US" sz="2800" i="1">
                        <a:solidFill>
                          <a:srgbClr val="000000"/>
                        </a:solidFill>
                        <a:latin typeface="Cambria Math" panose="02040503050406030204" pitchFamily="18" charset="0"/>
                        <a:cs typeface="Calibri" panose="020F0502020204030204"/>
                      </a:rPr>
                      <m:t>−</m:t>
                    </m:r>
                    <m:r>
                      <a:rPr lang="en-US" altLang="en-US" sz="2800" b="0" i="1" smtClean="0">
                        <a:solidFill>
                          <a:srgbClr val="000000"/>
                        </a:solidFill>
                        <a:latin typeface="Cambria Math" panose="02040503050406030204" pitchFamily="18" charset="0"/>
                        <a:cs typeface="Calibri" panose="020F0502020204030204"/>
                      </a:rPr>
                      <m:t>33</m:t>
                    </m:r>
                  </m:oMath>
                </a14:m>
                <a:endParaRPr lang="en-US" altLang="en-US" sz="2800" dirty="0">
                  <a:solidFill>
                    <a:srgbClr val="000000"/>
                  </a:solidFill>
                  <a:cs typeface="Calibri" panose="020F0502020204030204"/>
                </a:endParaRPr>
              </a:p>
              <a:p>
                <a:r>
                  <a:rPr lang="pt-BR" sz="2800" dirty="0"/>
                  <a:t> 4</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m:t>
                    </m:r>
                    <m:sSub>
                      <m:sSubPr>
                        <m:ctrlPr>
                          <a:rPr lang="pt-BR"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                 </m:t>
                    </m:r>
                  </m:oMath>
                </a14:m>
                <a:r>
                  <a:rPr lang="en-US" altLang="en-US" sz="2800" dirty="0">
                    <a:solidFill>
                      <a:srgbClr val="000000"/>
                    </a:solidFill>
                    <a:cs typeface="Calibri" panose="020F0502020204030204"/>
                  </a:rPr>
                  <a:t>=- 5</a:t>
                </a:r>
              </a:p>
              <a:p>
                <a:r>
                  <a:rPr lang="pt-BR" sz="2800" dirty="0"/>
                  <a:t>-2</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b="0" i="1" smtClean="0">
                        <a:latin typeface="Cambria Math" panose="02040503050406030204" pitchFamily="18" charset="0"/>
                      </a:rPr>
                      <m:t>−3</m:t>
                    </m:r>
                    <m:sSub>
                      <m:sSubPr>
                        <m:ctrlPr>
                          <a:rPr lang="pt-BR" sz="2800" i="1" smtClean="0">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19</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r>
                  <a:rPr lang="en-US" sz="2800" b="0" dirty="0"/>
                  <a:t>                      </a:t>
                </a:r>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A=</a:t>
                </a:r>
                <a14:m>
                  <m:oMath xmlns:m="http://schemas.openxmlformats.org/officeDocument/2006/math">
                    <m:d>
                      <m:dPr>
                        <m:begChr m:val="["/>
                        <m:endChr m:val="]"/>
                        <m:ctrlPr>
                          <a:rPr lang="en-US" altLang="en-US" sz="2800" i="1" dirty="0">
                            <a:solidFill>
                              <a:srgbClr val="000000"/>
                            </a:solidFill>
                            <a:latin typeface="Cambria Math" panose="02040503050406030204" pitchFamily="18" charset="0"/>
                          </a:rPr>
                        </m:ctrlPr>
                      </m:dPr>
                      <m:e>
                        <m:m>
                          <m:mPr>
                            <m:plcHide m:val="on"/>
                            <m:mcs>
                              <m:mc>
                                <m:mcPr>
                                  <m:count m:val="3"/>
                                  <m:mcJc m:val="center"/>
                                </m:mcPr>
                              </m:mc>
                            </m:mcs>
                            <m:ctrlPr>
                              <a:rPr lang="en-US" altLang="en-US" sz="2800" i="1" dirty="0">
                                <a:solidFill>
                                  <a:srgbClr val="000000"/>
                                </a:solidFill>
                                <a:latin typeface="Cambria Math" panose="02040503050406030204" pitchFamily="18" charset="0"/>
                              </a:rPr>
                            </m:ctrlPr>
                          </m:mPr>
                          <m:mr>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−4</m:t>
                              </m:r>
                            </m:e>
                            <m:e>
                              <m:r>
                                <a:rPr lang="en-US" altLang="en-US" sz="2800" dirty="0">
                                  <a:solidFill>
                                    <a:srgbClr val="000000"/>
                                  </a:solidFill>
                                  <a:latin typeface="Cambria Math" panose="02040503050406030204" pitchFamily="18" charset="0"/>
                                </a:rPr>
                                <m:t>5</m:t>
                              </m:r>
                            </m:e>
                          </m:mr>
                          <m:mr>
                            <m:e>
                              <m:r>
                                <a:rPr lang="en-US" altLang="en-US" sz="2800" dirty="0">
                                  <a:solidFill>
                                    <a:srgbClr val="000000"/>
                                  </a:solidFill>
                                  <a:latin typeface="Cambria Math" panose="02040503050406030204" pitchFamily="18" charset="0"/>
                                </a:rPr>
                                <m:t>4</m:t>
                              </m:r>
                            </m:e>
                            <m:e>
                              <m:r>
                                <a:rPr lang="en-US" altLang="en-US" sz="2800" dirty="0">
                                  <a:solidFill>
                                    <a:srgbClr val="000000"/>
                                  </a:solidFill>
                                  <a:latin typeface="Cambria Math" panose="02040503050406030204" pitchFamily="18" charset="0"/>
                                </a:rPr>
                                <m:t>−1</m:t>
                              </m:r>
                            </m:e>
                            <m:e>
                              <m:r>
                                <a:rPr lang="en-US" altLang="en-US" sz="2800" dirty="0">
                                  <a:solidFill>
                                    <a:srgbClr val="000000"/>
                                  </a:solidFill>
                                  <a:latin typeface="Cambria Math" panose="02040503050406030204" pitchFamily="18" charset="0"/>
                                </a:rPr>
                                <m:t>0</m:t>
                              </m:r>
                            </m:e>
                          </m:mr>
                          <m:mr>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2</m:t>
                              </m:r>
                            </m:e>
                            <m:e>
                              <m:r>
                                <a:rPr lang="en-US" altLang="en-US" sz="2800" dirty="0">
                                  <a:solidFill>
                                    <a:srgbClr val="000000"/>
                                  </a:solidFill>
                                  <a:latin typeface="Cambria Math" panose="02040503050406030204" pitchFamily="18" charset="0"/>
                                </a:rPr>
                                <m:t>−3</m:t>
                              </m:r>
                            </m:e>
                          </m:mr>
                        </m:m>
                      </m:e>
                    </m:d>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altLang="en-US" sz="2800" dirty="0">
                    <a:solidFill>
                      <a:srgbClr val="000000"/>
                    </a:solidFill>
                    <a:cs typeface="Calibri" panose="020F0502020204030204"/>
                  </a:rPr>
                  <a:t>                                                             b = (</a:t>
                </a:r>
                <a14:m>
                  <m:oMath xmlns:m="http://schemas.openxmlformats.org/officeDocument/2006/math">
                    <m:r>
                      <a:rPr lang="en-US" altLang="en-US" sz="2800" b="0" i="1" dirty="0" smtClean="0">
                        <a:solidFill>
                          <a:srgbClr val="000000"/>
                        </a:solidFill>
                        <a:latin typeface="Cambria Math" panose="02040503050406030204" pitchFamily="18" charset="0"/>
                        <a:cs typeface="Calibri" panose="020F0502020204030204"/>
                      </a:rPr>
                      <m:t>−33</m:t>
                    </m:r>
                  </m:oMath>
                </a14:m>
                <a:r>
                  <a:rPr lang="en-US" altLang="en-US" sz="2800" dirty="0">
                    <a:solidFill>
                      <a:srgbClr val="000000"/>
                    </a:solidFill>
                    <a:cs typeface="Calibri" panose="020F0502020204030204"/>
                  </a:rPr>
                  <a:t>  </a:t>
                </a:r>
                <a14:m>
                  <m:oMath xmlns:m="http://schemas.openxmlformats.org/officeDocument/2006/math">
                    <m:r>
                      <a:rPr lang="en-US" altLang="en-US" sz="2800" b="0" i="0" smtClean="0">
                        <a:latin typeface="Cambria Math" panose="02040503050406030204" pitchFamily="18" charset="0"/>
                      </a:rPr>
                      <m:t> </m:t>
                    </m:r>
                    <m:r>
                      <a:rPr lang="en-US" altLang="en-US" sz="2800" b="0" i="1" smtClean="0">
                        <a:latin typeface="Cambria Math" panose="02040503050406030204" pitchFamily="18" charset="0"/>
                      </a:rPr>
                      <m:t>−5</m:t>
                    </m:r>
                    <m:r>
                      <a:rPr lang="en-US" sz="2800" b="0" i="1" smtClean="0">
                        <a:latin typeface="Cambria Math" panose="02040503050406030204" pitchFamily="18" charset="0"/>
                      </a:rPr>
                      <m:t>  19 </m:t>
                    </m:r>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95509" y="646331"/>
                <a:ext cx="10070268" cy="7242175"/>
              </a:xfrm>
              <a:prstGeom prst="rect">
                <a:avLst/>
              </a:prstGeom>
              <a:blipFill>
                <a:blip r:embed="rId2"/>
                <a:stretch>
                  <a:fillRect l="-1271" t="-758"/>
                </a:stretch>
              </a:blipFill>
            </p:spPr>
            <p:txBody>
              <a:bodyPr/>
              <a:lstStyle/>
              <a:p>
                <a:r>
                  <a:rPr lang="en-US">
                    <a:noFill/>
                  </a:rPr>
                  <a:t> </a:t>
                </a:r>
              </a:p>
            </p:txBody>
          </p:sp>
        </mc:Fallback>
      </mc:AlternateContent>
    </p:spTree>
    <p:extLst>
      <p:ext uri="{BB962C8B-B14F-4D97-AF65-F5344CB8AC3E}">
        <p14:creationId xmlns:p14="http://schemas.microsoft.com/office/powerpoint/2010/main" val="226367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565" y="0"/>
            <a:ext cx="9185528" cy="646331"/>
          </a:xfrm>
          <a:prstGeom prst="rect">
            <a:avLst/>
          </a:prstGeom>
        </p:spPr>
        <p:txBody>
          <a:bodyPr wrap="none" anchor="t">
            <a:spAutoFit/>
          </a:bodyPr>
          <a:lstStyle/>
          <a:p>
            <a:r>
              <a:rPr lang="en-US" sz="36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613283" y="626819"/>
                <a:ext cx="10070268" cy="7611956"/>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   2</m:t>
                        </m:r>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 −</m:t>
                    </m:r>
                    <m:r>
                      <a:rPr lang="en-US" sz="1600" b="0" i="1" smtClean="0">
                        <a:latin typeface="Cambria Math" panose="02040503050406030204" pitchFamily="18" charset="0"/>
                      </a:rPr>
                      <m:t> </m:t>
                    </m:r>
                    <m:r>
                      <a:rPr lang="en-US" sz="1600" i="1">
                        <a:latin typeface="Cambria Math" panose="02040503050406030204" pitchFamily="18" charset="0"/>
                      </a:rPr>
                      <m:t>4</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+5</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 </a:t>
                </a:r>
                <a14:m>
                  <m:oMath xmlns:m="http://schemas.openxmlformats.org/officeDocument/2006/math">
                    <m:r>
                      <a:rPr lang="en-US" altLang="en-US" sz="1600" i="1">
                        <a:solidFill>
                          <a:srgbClr val="000000"/>
                        </a:solidFill>
                        <a:latin typeface="Cambria Math" panose="02040503050406030204" pitchFamily="18" charset="0"/>
                        <a:cs typeface="Calibri" panose="020F0502020204030204"/>
                      </a:rPr>
                      <m:t>−33</m:t>
                    </m:r>
                  </m:oMath>
                </a14:m>
                <a:endParaRPr lang="en-US" altLang="en-US" sz="1600" dirty="0">
                  <a:solidFill>
                    <a:srgbClr val="000000"/>
                  </a:solidFill>
                  <a:cs typeface="Calibri" panose="020F0502020204030204"/>
                </a:endParaRPr>
              </a:p>
              <a:p>
                <a:r>
                  <a:rPr lang="pt-BR" sz="1600" dirty="0"/>
                  <a:t>    4</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   </m:t>
                        </m:r>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                 </m:t>
                    </m:r>
                  </m:oMath>
                </a14:m>
                <a:r>
                  <a:rPr lang="en-US" altLang="en-US" sz="1600" dirty="0">
                    <a:solidFill>
                      <a:srgbClr val="000000"/>
                    </a:solidFill>
                    <a:cs typeface="Calibri" panose="020F0502020204030204"/>
                  </a:rPr>
                  <a:t>=- 5</a:t>
                </a:r>
              </a:p>
              <a:p>
                <a:r>
                  <a:rPr lang="pt-BR" sz="1600" dirty="0"/>
                  <a:t>    -2</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i="1">
                        <a:latin typeface="Cambria Math" panose="02040503050406030204" pitchFamily="18" charset="0"/>
                      </a:rPr>
                      <m:t>+2</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r>
                      <a:rPr lang="en-US" sz="1600" i="1">
                        <a:latin typeface="Cambria Math" panose="02040503050406030204" pitchFamily="18" charset="0"/>
                      </a:rPr>
                      <m:t>−3</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m:t>
                        </m:r>
                      </m:sub>
                    </m:sSub>
                  </m:oMath>
                </a14:m>
                <a:r>
                  <a:rPr lang="en-US" altLang="en-US" sz="1600" dirty="0">
                    <a:solidFill>
                      <a:srgbClr val="000000"/>
                    </a:solidFill>
                    <a:cs typeface="Calibri" panose="020F0502020204030204"/>
                  </a:rPr>
                  <a:t> =  19</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    In matrix form</a:t>
                </a:r>
              </a:p>
              <a:p>
                <a:r>
                  <a:rPr lang="en-US" altLang="en-US" sz="1600" dirty="0">
                    <a:solidFill>
                      <a:srgbClr val="000000"/>
                    </a:solidFill>
                    <a:cs typeface="Calibri" panose="020F0502020204030204"/>
                  </a:rPr>
                  <a:t>A=</a:t>
                </a:r>
                <a14:m>
                  <m:oMath xmlns:m="http://schemas.openxmlformats.org/officeDocument/2006/math">
                    <m:d>
                      <m:dPr>
                        <m:begChr m:val="["/>
                        <m:endChr m:val="]"/>
                        <m:ctrlPr>
                          <a:rPr lang="en-US" altLang="en-US" sz="1600" dirty="0" smtClean="0">
                            <a:solidFill>
                              <a:srgbClr val="000000"/>
                            </a:solidFill>
                            <a:latin typeface="Cambria Math" panose="02040503050406030204" pitchFamily="18" charset="0"/>
                          </a:rPr>
                        </m:ctrlPr>
                      </m:dPr>
                      <m:e>
                        <m:m>
                          <m:mPr>
                            <m:plcHide m:val="on"/>
                            <m:mcs>
                              <m:mc>
                                <m:mcPr>
                                  <m:count m:val="3"/>
                                  <m:mcJc m:val="center"/>
                                </m:mcPr>
                              </m:mc>
                            </m:mcs>
                            <m:ctrlPr>
                              <a:rPr lang="en-US" altLang="en-US" sz="1600" dirty="0">
                                <a:solidFill>
                                  <a:srgbClr val="000000"/>
                                </a:solidFill>
                                <a:latin typeface="Cambria Math" panose="02040503050406030204" pitchFamily="18" charset="0"/>
                              </a:rPr>
                            </m:ctrlPr>
                          </m:mPr>
                          <m:mr>
                            <m:e>
                              <m:r>
                                <a:rPr lang="en-US" altLang="en-US" sz="160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−4</m:t>
                              </m:r>
                            </m:e>
                            <m:e>
                              <m:r>
                                <a:rPr lang="en-US" altLang="en-US" sz="1600" i="0" dirty="0">
                                  <a:solidFill>
                                    <a:srgbClr val="000000"/>
                                  </a:solidFill>
                                  <a:latin typeface="Cambria Math" panose="02040503050406030204" pitchFamily="18" charset="0"/>
                                </a:rPr>
                                <m:t>5</m:t>
                              </m:r>
                            </m:e>
                          </m:mr>
                          <m:mr>
                            <m:e>
                              <m:r>
                                <a:rPr lang="en-US" altLang="en-US" sz="1600" i="0" dirty="0">
                                  <a:solidFill>
                                    <a:srgbClr val="000000"/>
                                  </a:solidFill>
                                  <a:latin typeface="Cambria Math" panose="02040503050406030204" pitchFamily="18" charset="0"/>
                                </a:rPr>
                                <m:t>4</m:t>
                              </m:r>
                            </m:e>
                            <m:e>
                              <m:r>
                                <a:rPr lang="en-US" altLang="en-US" sz="1600" i="0" dirty="0">
                                  <a:solidFill>
                                    <a:srgbClr val="000000"/>
                                  </a:solidFill>
                                  <a:latin typeface="Cambria Math" panose="02040503050406030204" pitchFamily="18" charset="0"/>
                                </a:rPr>
                                <m:t>−1</m:t>
                              </m:r>
                            </m:e>
                            <m:e>
                              <m:r>
                                <a:rPr lang="en-US" altLang="en-US" sz="1600" i="0" dirty="0">
                                  <a:solidFill>
                                    <a:srgbClr val="000000"/>
                                  </a:solidFill>
                                  <a:latin typeface="Cambria Math" panose="02040503050406030204" pitchFamily="18" charset="0"/>
                                </a:rPr>
                                <m:t>0</m:t>
                              </m:r>
                            </m:e>
                          </m:mr>
                          <m:mr>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2</m:t>
                              </m:r>
                            </m:e>
                            <m:e>
                              <m:r>
                                <a:rPr lang="en-US" altLang="en-US" sz="1600" i="0" dirty="0">
                                  <a:solidFill>
                                    <a:srgbClr val="000000"/>
                                  </a:solidFill>
                                  <a:latin typeface="Cambria Math" panose="02040503050406030204" pitchFamily="18" charset="0"/>
                                </a:rPr>
                                <m:t>−3</m:t>
                              </m:r>
                            </m:e>
                          </m:mr>
                        </m:m>
                      </m:e>
                    </m:d>
                  </m:oMath>
                </a14:m>
                <a:r>
                  <a:rPr lang="en-US" altLang="en-US" sz="1600" dirty="0">
                    <a:solidFill>
                      <a:srgbClr val="000000"/>
                    </a:solidFill>
                    <a:cs typeface="Calibri" panose="020F0502020204030204"/>
                  </a:rPr>
                  <a:t>            x =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2  </m:t>
                        </m:r>
                      </m:sub>
                    </m:sSub>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3 </m:t>
                        </m:r>
                      </m:sub>
                    </m:sSub>
                  </m:oMath>
                </a14:m>
                <a:r>
                  <a:rPr lang="en-US" altLang="en-US" sz="1600" dirty="0">
                    <a:solidFill>
                      <a:srgbClr val="000000"/>
                    </a:solidFill>
                    <a:cs typeface="Calibri" panose="020F0502020204030204"/>
                  </a:rPr>
                  <a:t>)</a:t>
                </a:r>
              </a:p>
              <a:p>
                <a:r>
                  <a:rPr lang="en-US" altLang="en-US" sz="1600" dirty="0">
                    <a:solidFill>
                      <a:srgbClr val="000000"/>
                    </a:solidFill>
                    <a:cs typeface="Calibri" panose="020F0502020204030204"/>
                  </a:rPr>
                  <a:t>                                              b = (</a:t>
                </a:r>
                <a14:m>
                  <m:oMath xmlns:m="http://schemas.openxmlformats.org/officeDocument/2006/math">
                    <m:r>
                      <a:rPr lang="en-US" altLang="en-US" sz="1600" b="0" i="1" dirty="0" smtClean="0">
                        <a:solidFill>
                          <a:srgbClr val="000000"/>
                        </a:solidFill>
                        <a:latin typeface="Cambria Math" panose="02040503050406030204" pitchFamily="18" charset="0"/>
                        <a:cs typeface="Calibri" panose="020F0502020204030204"/>
                      </a:rPr>
                      <m:t>−33</m:t>
                    </m:r>
                  </m:oMath>
                </a14:m>
                <a:r>
                  <a:rPr lang="en-US" altLang="en-US" sz="1600" dirty="0">
                    <a:solidFill>
                      <a:srgbClr val="000000"/>
                    </a:solidFill>
                    <a:cs typeface="Calibri" panose="020F0502020204030204"/>
                  </a:rPr>
                  <a:t>  </a:t>
                </a:r>
                <a14:m>
                  <m:oMath xmlns:m="http://schemas.openxmlformats.org/officeDocument/2006/math">
                    <m:r>
                      <a:rPr lang="en-US" altLang="en-US" sz="1600">
                        <a:latin typeface="Cambria Math" panose="02040503050406030204" pitchFamily="18" charset="0"/>
                      </a:rPr>
                      <m:t> </m:t>
                    </m:r>
                    <m:r>
                      <a:rPr lang="en-US" altLang="en-US" sz="1600" b="0" i="1" smtClean="0">
                        <a:latin typeface="Cambria Math" panose="02040503050406030204" pitchFamily="18" charset="0"/>
                      </a:rPr>
                      <m:t>5</m:t>
                    </m:r>
                    <m:r>
                      <a:rPr lang="en-US" sz="1600" i="1">
                        <a:latin typeface="Cambria Math" panose="02040503050406030204" pitchFamily="18" charset="0"/>
                      </a:rPr>
                      <m:t>  </m:t>
                    </m:r>
                    <m:r>
                      <a:rPr lang="en-US" sz="1600" b="0" i="1" smtClean="0">
                        <a:latin typeface="Cambria Math" panose="02040503050406030204" pitchFamily="18" charset="0"/>
                      </a:rPr>
                      <m:t>19</m:t>
                    </m:r>
                    <m:r>
                      <a:rPr lang="en-US" sz="1600" i="1">
                        <a:latin typeface="Cambria Math" panose="02040503050406030204" pitchFamily="18" charset="0"/>
                      </a:rPr>
                      <m:t> </m:t>
                    </m:r>
                  </m:oMath>
                </a14:m>
                <a:r>
                  <a:rPr lang="en-US" altLang="en-US" sz="1600" dirty="0">
                    <a:solidFill>
                      <a:srgbClr val="000000"/>
                    </a:solidFill>
                    <a:cs typeface="Calibri" panose="020F0502020204030204"/>
                  </a:rPr>
                  <a:t>) </a:t>
                </a:r>
              </a:p>
              <a:p>
                <a:r>
                  <a:rPr lang="en-US" sz="1600" dirty="0"/>
                  <a:t>                      </a:t>
                </a:r>
                <a14:m>
                  <m:oMath xmlns:m="http://schemas.openxmlformats.org/officeDocument/2006/math">
                    <m:r>
                      <a:rPr lang="en-US" sz="1600" i="1">
                        <a:latin typeface="Cambria Math" panose="02040503050406030204" pitchFamily="18" charset="0"/>
                      </a:rPr>
                      <m:t>                                  </m:t>
                    </m:r>
                  </m:oMath>
                </a14:m>
                <a:endParaRPr lang="en-US" altLang="en-US" sz="2000" i="1" dirty="0">
                  <a:solidFill>
                    <a:srgbClr val="000000"/>
                  </a:solidFill>
                  <a:latin typeface="Cambria Math" panose="02040503050406030204" pitchFamily="18" charset="0"/>
                  <a:cs typeface="Calibri" panose="020F0502020204030204"/>
                </a:endParaRPr>
              </a:p>
              <a:p>
                <a:pPr/>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x = (</a:t>
                </a:r>
                <a14:m>
                  <m:oMath xmlns:m="http://schemas.openxmlformats.org/officeDocument/2006/math">
                    <m:r>
                      <a:rPr lang="en-US" altLang="en-US" sz="2000" i="1" dirty="0">
                        <a:latin typeface="Cambria Math" panose="02040503050406030204" pitchFamily="18" charset="0"/>
                      </a:rPr>
                      <m:t>−</m:t>
                    </m:r>
                    <m:r>
                      <a:rPr lang="en-US" altLang="en-US" sz="2000" b="0" i="1" dirty="0" smtClean="0">
                        <a:latin typeface="Cambria Math" panose="02040503050406030204" pitchFamily="18" charset="0"/>
                      </a:rPr>
                      <m:t>0.5</m:t>
                    </m:r>
                    <m:r>
                      <a:rPr lang="en-US" sz="2000" b="0" i="1" smtClean="0">
                        <a:latin typeface="Cambria Math" panose="02040503050406030204" pitchFamily="18" charset="0"/>
                      </a:rPr>
                      <m:t>   3   −4</m:t>
                    </m:r>
                  </m:oMath>
                </a14:m>
                <a:r>
                  <a:rPr lang="en-US" altLang="en-US" sz="2000" dirty="0">
                    <a:solidFill>
                      <a:srgbClr val="000000"/>
                    </a:solidFill>
                    <a:cs typeface="Calibri" panose="020F0502020204030204"/>
                  </a:rPr>
                  <a:t>)</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numpy.linalg</a:t>
                </a:r>
                <a:r>
                  <a:rPr lang="en-US" altLang="en-US" sz="1600" dirty="0">
                    <a:solidFill>
                      <a:srgbClr val="000000"/>
                    </a:solidFill>
                    <a:cs typeface="Calibri" panose="020F0502020204030204"/>
                  </a:rPr>
                  <a:t> as ln</a:t>
                </a:r>
              </a:p>
              <a:p>
                <a:r>
                  <a:rPr lang="en-US" altLang="en-US" sz="1600" dirty="0">
                    <a:solidFill>
                      <a:srgbClr val="000000"/>
                    </a:solidFill>
                    <a:cs typeface="Calibri" panose="020F0502020204030204"/>
                  </a:rPr>
                  <a:t>A = [[2, -4, 5],</a:t>
                </a:r>
              </a:p>
              <a:p>
                <a:r>
                  <a:rPr lang="en-US" altLang="en-US" sz="1600" dirty="0">
                    <a:solidFill>
                      <a:srgbClr val="000000"/>
                    </a:solidFill>
                    <a:cs typeface="Calibri" panose="020F0502020204030204"/>
                  </a:rPr>
                  <a:t>     [4, -1, 0],</a:t>
                </a:r>
              </a:p>
              <a:p>
                <a:r>
                  <a:rPr lang="en-US" altLang="en-US" sz="1600" dirty="0">
                    <a:solidFill>
                      <a:srgbClr val="000000"/>
                    </a:solidFill>
                    <a:cs typeface="Calibri" panose="020F0502020204030204"/>
                  </a:rPr>
                  <a:t>     [-2, 2, -3]]</a:t>
                </a:r>
              </a:p>
              <a:p>
                <a:r>
                  <a:rPr lang="en-US" altLang="en-US" sz="1600" dirty="0">
                    <a:solidFill>
                      <a:srgbClr val="000000"/>
                    </a:solidFill>
                    <a:cs typeface="Calibri" panose="020F0502020204030204"/>
                  </a:rPr>
                  <a:t>b = [-33,-5,19]</a:t>
                </a:r>
              </a:p>
              <a:p>
                <a:r>
                  <a:rPr lang="en-US" altLang="en-US" sz="1600" dirty="0" err="1">
                    <a:solidFill>
                      <a:srgbClr val="000000"/>
                    </a:solidFill>
                    <a:cs typeface="Calibri" panose="020F0502020204030204"/>
                  </a:rPr>
                  <a:t>ainv</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a:t>
                </a:r>
              </a:p>
              <a:p>
                <a:r>
                  <a:rPr lang="en-US" altLang="en-US" sz="1600" dirty="0">
                    <a:solidFill>
                      <a:srgbClr val="000000"/>
                    </a:solidFill>
                    <a:cs typeface="Calibri" panose="020F0502020204030204"/>
                  </a:rPr>
                  <a:t>x =</a:t>
                </a:r>
                <a:r>
                  <a:rPr lang="en-US" altLang="en-US" sz="1600" dirty="0" err="1">
                    <a:solidFill>
                      <a:srgbClr val="000000"/>
                    </a:solidFill>
                    <a:cs typeface="Calibri" panose="020F0502020204030204"/>
                  </a:rPr>
                  <a:t>np.matmul</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ln.inv</a:t>
                </a:r>
                <a:r>
                  <a:rPr lang="en-US" altLang="en-US" sz="1600" dirty="0">
                    <a:solidFill>
                      <a:srgbClr val="000000"/>
                    </a:solidFill>
                    <a:cs typeface="Calibri" panose="020F0502020204030204"/>
                  </a:rPr>
                  <a:t>(A),b)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613283" y="626819"/>
                <a:ext cx="10070268" cy="7611956"/>
              </a:xfrm>
              <a:prstGeom prst="rect">
                <a:avLst/>
              </a:prstGeom>
              <a:blipFill>
                <a:blip r:embed="rId2"/>
                <a:stretch>
                  <a:fillRect l="-484" t="-801"/>
                </a:stretch>
              </a:blipFill>
            </p:spPr>
            <p:txBody>
              <a:bodyPr/>
              <a:lstStyle/>
              <a:p>
                <a:r>
                  <a:rPr lang="en-US">
                    <a:noFill/>
                  </a:rPr>
                  <a:t> </a:t>
                </a:r>
              </a:p>
            </p:txBody>
          </p:sp>
        </mc:Fallback>
      </mc:AlternateContent>
    </p:spTree>
    <p:extLst>
      <p:ext uri="{BB962C8B-B14F-4D97-AF65-F5344CB8AC3E}">
        <p14:creationId xmlns:p14="http://schemas.microsoft.com/office/powerpoint/2010/main" val="11964457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180" y="0"/>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354631" y="615553"/>
                <a:ext cx="10070268" cy="7681398"/>
              </a:xfrm>
              <a:prstGeom prst="rect">
                <a:avLst/>
              </a:prstGeom>
            </p:spPr>
            <p:txBody>
              <a:bodyPr wrap="square">
                <a:spAutoFit/>
              </a:bodyPr>
              <a:lstStyle/>
              <a:p>
                <a:r>
                  <a:rPr lang="en-US" altLang="en-US" sz="2800" dirty="0">
                    <a:solidFill>
                      <a:srgbClr val="000000"/>
                    </a:solidFill>
                    <a:cs typeface="Calibri" panose="020F0502020204030204"/>
                  </a:rPr>
                  <a:t> System of linear equations</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4</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smtClean="0">
                            <a:latin typeface="Cambria Math" panose="02040503050406030204" pitchFamily="18" charset="0"/>
                          </a:rPr>
                          <m:t>3</m:t>
                        </m:r>
                      </m:sub>
                    </m:sSub>
                    <m:r>
                      <a:rPr lang="en-US" sz="2800" i="1">
                        <a:latin typeface="Cambria Math" panose="02040503050406030204" pitchFamily="18" charset="0"/>
                      </a:rPr>
                      <m:t> </m:t>
                    </m:r>
                  </m:oMath>
                </a14:m>
                <a:r>
                  <a:rPr lang="en-US" altLang="en-US" sz="2800" dirty="0">
                    <a:solidFill>
                      <a:srgbClr val="000000"/>
                    </a:solidFill>
                    <a:cs typeface="Calibri" panose="020F0502020204030204"/>
                  </a:rPr>
                  <a:t>   = </a:t>
                </a:r>
                <a14:m>
                  <m:oMath xmlns:m="http://schemas.openxmlformats.org/officeDocument/2006/math">
                    <m:r>
                      <a:rPr lang="en-US" sz="2800" b="0" i="1" smtClean="0">
                        <a:latin typeface="Cambria Math" panose="02040503050406030204" pitchFamily="18" charset="0"/>
                      </a:rPr>
                      <m:t>17</m:t>
                    </m:r>
                  </m:oMath>
                </a14:m>
                <a:endParaRPr lang="en-US" altLang="en-US" sz="2800" dirty="0">
                  <a:solidFill>
                    <a:srgbClr val="000000"/>
                  </a:solidFill>
                  <a:cs typeface="Calibri" panose="020F0502020204030204"/>
                </a:endParaRPr>
              </a:p>
              <a:p>
                <a:r>
                  <a:rPr lang="pt-BR" sz="2800" dirty="0"/>
                  <a:t>5</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3</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7</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12</a:t>
                </a:r>
              </a:p>
              <a:p>
                <a:r>
                  <a:rPr lang="pt-BR" sz="2800" dirty="0"/>
                  <a:t>11</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m:t>
                    </m:r>
                    <m:r>
                      <a:rPr lang="en-US" sz="2800" b="0" i="1" smtClean="0">
                        <a:latin typeface="Cambria Math" panose="02040503050406030204" pitchFamily="18" charset="0"/>
                      </a:rPr>
                      <m:t>2</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10</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5</a:t>
                </a:r>
              </a:p>
              <a:p>
                <a:r>
                  <a:rPr lang="pt-BR" sz="2800" dirty="0"/>
                  <a:t>3</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b="0" i="1" smtClean="0">
                        <a:latin typeface="Cambria Math" panose="02040503050406030204" pitchFamily="18" charset="0"/>
                      </a:rPr>
                      <m:t>  </m:t>
                    </m:r>
                    <m:r>
                      <a:rPr lang="en-US" sz="2800" i="1">
                        <a:latin typeface="Cambria Math" panose="02040503050406030204" pitchFamily="18" charset="0"/>
                      </a:rPr>
                      <m:t>+</m:t>
                    </m:r>
                    <m:r>
                      <a:rPr lang="en-US" sz="2800" b="0" i="1" smtClean="0">
                        <a:latin typeface="Cambria Math" panose="02040503050406030204" pitchFamily="18" charset="0"/>
                      </a:rPr>
                      <m:t>4</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r>
                      <a:rPr lang="en-US" sz="2800" i="1">
                        <a:latin typeface="Cambria Math" panose="02040503050406030204" pitchFamily="18" charset="0"/>
                      </a:rPr>
                      <m:t>+</m:t>
                    </m:r>
                    <m:r>
                      <a:rPr lang="en-US" sz="2800" b="0" i="1" smtClean="0">
                        <a:latin typeface="Cambria Math" panose="02040503050406030204" pitchFamily="18" charset="0"/>
                      </a:rPr>
                      <m:t>5</m:t>
                    </m:r>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3</m:t>
                        </m:r>
                      </m:sub>
                    </m:sSub>
                  </m:oMath>
                </a14:m>
                <a:r>
                  <a:rPr lang="en-US" altLang="en-US" sz="2800" dirty="0">
                    <a:solidFill>
                      <a:srgbClr val="000000"/>
                    </a:solidFill>
                    <a:cs typeface="Calibri" panose="020F0502020204030204"/>
                  </a:rPr>
                  <a:t>    =  8</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In matrix form</a:t>
                </a:r>
              </a:p>
              <a:p>
                <a14:m>
                  <m:oMath xmlns:m="http://schemas.openxmlformats.org/officeDocument/2006/math">
                    <m:r>
                      <a:rPr lang="en-US" altLang="en-US" sz="2800" i="1">
                        <a:solidFill>
                          <a:srgbClr val="000000"/>
                        </a:solidFill>
                        <a:latin typeface="Cambria Math" panose="02040503050406030204" pitchFamily="18" charset="0"/>
                      </a:rPr>
                      <m:t>𝐴</m:t>
                    </m:r>
                    <m:r>
                      <a:rPr lang="en-US" altLang="en-US" sz="2800" i="1">
                        <a:solidFill>
                          <a:srgbClr val="000000"/>
                        </a:solidFill>
                        <a:latin typeface="Cambria Math" panose="02040503050406030204" pitchFamily="18" charset="0"/>
                      </a:rPr>
                      <m:t>=</m:t>
                    </m:r>
                    <m:d>
                      <m:dPr>
                        <m:begChr m:val="["/>
                        <m:endChr m:val="]"/>
                        <m:ctrlPr>
                          <a:rPr lang="en-US" altLang="en-US" sz="2800" i="1">
                            <a:solidFill>
                              <a:srgbClr val="000000"/>
                            </a:solidFill>
                            <a:latin typeface="Cambria Math" panose="02040503050406030204" pitchFamily="18" charset="0"/>
                          </a:rPr>
                        </m:ctrlPr>
                      </m:dPr>
                      <m:e>
                        <m:m>
                          <m:mPr>
                            <m:plcHide m:val="on"/>
                            <m:mcs>
                              <m:mc>
                                <m:mcPr>
                                  <m:count m:val="3"/>
                                  <m:mcJc m:val="center"/>
                                </m:mcPr>
                              </m:mc>
                            </m:mcs>
                            <m:ctrlPr>
                              <a:rPr lang="en-US" altLang="en-US" sz="2800" i="1">
                                <a:solidFill>
                                  <a:srgbClr val="000000"/>
                                </a:solidFill>
                                <a:latin typeface="Cambria Math" panose="02040503050406030204" pitchFamily="18" charset="0"/>
                              </a:rPr>
                            </m:ctrlPr>
                          </m:mPr>
                          <m:mr>
                            <m:e>
                              <m:r>
                                <a:rPr lang="en-US" altLang="en-US" sz="2800" i="1">
                                  <a:solidFill>
                                    <a:srgbClr val="000000"/>
                                  </a:solidFill>
                                  <a:latin typeface="Cambria Math" panose="02040503050406030204" pitchFamily="18" charset="0"/>
                                </a:rPr>
                                <m:t>3</m:t>
                              </m:r>
                            </m:e>
                            <m:e>
                              <m:r>
                                <a:rPr lang="en-US" altLang="en-US" sz="2800" i="1">
                                  <a:solidFill>
                                    <a:srgbClr val="000000"/>
                                  </a:solidFill>
                                  <a:latin typeface="Cambria Math" panose="02040503050406030204" pitchFamily="18" charset="0"/>
                                </a:rPr>
                                <m:t>2</m:t>
                              </m:r>
                            </m:e>
                            <m:e>
                              <m:r>
                                <a:rPr lang="en-US" altLang="en-US" sz="2800" i="1">
                                  <a:solidFill>
                                    <a:srgbClr val="000000"/>
                                  </a:solidFill>
                                  <a:latin typeface="Cambria Math" panose="02040503050406030204" pitchFamily="18" charset="0"/>
                                </a:rPr>
                                <m:t>4</m:t>
                              </m:r>
                            </m:e>
                          </m:mr>
                          <m:mr>
                            <m:e>
                              <m:r>
                                <a:rPr lang="en-US" altLang="en-US" sz="2800" i="1">
                                  <a:solidFill>
                                    <a:srgbClr val="000000"/>
                                  </a:solidFill>
                                  <a:latin typeface="Cambria Math" panose="02040503050406030204" pitchFamily="18" charset="0"/>
                                </a:rPr>
                                <m:t>5</m:t>
                              </m:r>
                            </m:e>
                            <m:e>
                              <m:r>
                                <a:rPr lang="en-US" altLang="en-US" sz="2800" i="1">
                                  <a:solidFill>
                                    <a:srgbClr val="000000"/>
                                  </a:solidFill>
                                  <a:latin typeface="Cambria Math" panose="02040503050406030204" pitchFamily="18" charset="0"/>
                                </a:rPr>
                                <m:t>3</m:t>
                              </m:r>
                            </m:e>
                            <m:e>
                              <m:r>
                                <a:rPr lang="en-US" altLang="en-US" sz="2800" i="1">
                                  <a:solidFill>
                                    <a:srgbClr val="000000"/>
                                  </a:solidFill>
                                  <a:latin typeface="Cambria Math" panose="02040503050406030204" pitchFamily="18" charset="0"/>
                                </a:rPr>
                                <m:t>7</m:t>
                              </m:r>
                            </m:e>
                          </m:mr>
                          <m:mr>
                            <m:e>
                              <m:r>
                                <a:rPr lang="en-US" altLang="en-US" sz="2800" i="1">
                                  <a:solidFill>
                                    <a:srgbClr val="000000"/>
                                  </a:solidFill>
                                  <a:latin typeface="Cambria Math" panose="02040503050406030204" pitchFamily="18" charset="0"/>
                                </a:rPr>
                                <m:t>11</m:t>
                              </m:r>
                            </m:e>
                            <m:e>
                              <m:r>
                                <a:rPr lang="en-US" altLang="en-US" sz="2800" i="1">
                                  <a:solidFill>
                                    <a:srgbClr val="000000"/>
                                  </a:solidFill>
                                  <a:latin typeface="Cambria Math" panose="02040503050406030204" pitchFamily="18" charset="0"/>
                                </a:rPr>
                                <m:t>2</m:t>
                              </m:r>
                            </m:e>
                            <m:e>
                              <m:r>
                                <a:rPr lang="en-US" altLang="en-US" sz="2800" i="1">
                                  <a:solidFill>
                                    <a:srgbClr val="000000"/>
                                  </a:solidFill>
                                  <a:latin typeface="Cambria Math" panose="02040503050406030204" pitchFamily="18" charset="0"/>
                                </a:rPr>
                                <m:t>10</m:t>
                              </m:r>
                            </m:e>
                          </m:mr>
                          <m:mr>
                            <m:e>
                              <m:r>
                                <a:rPr lang="en-US" altLang="en-US" sz="2800" i="1">
                                  <a:solidFill>
                                    <a:srgbClr val="000000"/>
                                  </a:solidFill>
                                  <a:latin typeface="Cambria Math" panose="02040503050406030204" pitchFamily="18" charset="0"/>
                                </a:rPr>
                                <m:t>3</m:t>
                              </m:r>
                            </m:e>
                            <m:e>
                              <m:r>
                                <a:rPr lang="en-US" altLang="en-US" sz="2800" i="1">
                                  <a:solidFill>
                                    <a:srgbClr val="000000"/>
                                  </a:solidFill>
                                  <a:latin typeface="Cambria Math" panose="02040503050406030204" pitchFamily="18" charset="0"/>
                                </a:rPr>
                                <m:t>4</m:t>
                              </m:r>
                            </m:e>
                            <m:e>
                              <m:r>
                                <a:rPr lang="en-US" altLang="en-US" sz="2800" i="1">
                                  <a:solidFill>
                                    <a:srgbClr val="000000"/>
                                  </a:solidFill>
                                  <a:latin typeface="Cambria Math" panose="02040503050406030204" pitchFamily="18" charset="0"/>
                                </a:rPr>
                                <m:t>5</m:t>
                              </m:r>
                            </m:e>
                          </m:mr>
                        </m:m>
                      </m:e>
                    </m:d>
                  </m:oMath>
                </a14:m>
                <a:r>
                  <a:rPr lang="en-US" altLang="en-US" sz="2800" dirty="0">
                    <a:solidFill>
                      <a:srgbClr val="000000"/>
                    </a:solidFill>
                    <a:cs typeface="Calibri" panose="020F0502020204030204"/>
                  </a:rPr>
                  <a:t>               x =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1</m:t>
                        </m:r>
                      </m:sub>
                    </m:sSub>
                  </m:oMath>
                </a14:m>
                <a:r>
                  <a:rPr lang="en-US" altLang="en-US" sz="2800" dirty="0">
                    <a:solidFill>
                      <a:srgbClr val="000000"/>
                    </a:solidFill>
                    <a:cs typeface="Calibri" panose="020F0502020204030204"/>
                  </a:rPr>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2</m:t>
                        </m:r>
                        <m:r>
                          <a:rPr lang="en-US" sz="2800" b="0" i="1" smtClean="0">
                            <a:latin typeface="Cambria Math" panose="02040503050406030204" pitchFamily="18" charset="0"/>
                          </a:rPr>
                          <m:t> </m:t>
                        </m:r>
                        <m:r>
                          <a:rPr lang="en-US" sz="2800" i="1">
                            <a:latin typeface="Cambria Math" panose="02040503050406030204" pitchFamily="18" charset="0"/>
                          </a:rPr>
                          <m:t> </m:t>
                        </m:r>
                      </m:sub>
                    </m:sSub>
                    <m:sSub>
                      <m:sSubPr>
                        <m:ctrlPr>
                          <a:rPr lang="pt-BR" sz="2800" i="1">
                            <a:latin typeface="Cambria Math" panose="02040503050406030204" pitchFamily="18" charset="0"/>
                          </a:rPr>
                        </m:ctrlPr>
                      </m:sSubPr>
                      <m:e>
                        <m:r>
                          <a:rPr lang="en-US" sz="2800" b="0" i="1" smtClean="0">
                            <a:latin typeface="Cambria Math" panose="02040503050406030204" pitchFamily="18" charset="0"/>
                          </a:rPr>
                          <m:t>𝑥</m:t>
                        </m:r>
                      </m:e>
                      <m:sub>
                        <m:r>
                          <a:rPr lang="en-US" sz="2800" i="1">
                            <a:latin typeface="Cambria Math" panose="02040503050406030204" pitchFamily="18" charset="0"/>
                          </a:rPr>
                          <m:t>3 </m:t>
                        </m:r>
                      </m:sub>
                    </m:sSub>
                  </m:oMath>
                </a14:m>
                <a:r>
                  <a:rPr lang="en-US" altLang="en-US" sz="2800" dirty="0">
                    <a:solidFill>
                      <a:srgbClr val="000000"/>
                    </a:solidFill>
                    <a:cs typeface="Calibri" panose="020F0502020204030204"/>
                  </a:rPr>
                  <a:t>)</a:t>
                </a:r>
              </a:p>
              <a:p>
                <a:r>
                  <a:rPr lang="en-US" altLang="en-US" sz="2800" dirty="0">
                    <a:solidFill>
                      <a:srgbClr val="000000"/>
                    </a:solidFill>
                    <a:cs typeface="Calibri" panose="020F0502020204030204"/>
                  </a:rPr>
                  <a:t>                                                b = (</a:t>
                </a:r>
                <a14:m>
                  <m:oMath xmlns:m="http://schemas.openxmlformats.org/officeDocument/2006/math">
                    <m:r>
                      <a:rPr lang="en-US" sz="2800" b="0" i="1" smtClean="0">
                        <a:latin typeface="Cambria Math" panose="02040503050406030204" pitchFamily="18" charset="0"/>
                      </a:rPr>
                      <m:t>17</m:t>
                    </m:r>
                  </m:oMath>
                </a14:m>
                <a:r>
                  <a:rPr lang="en-US" altLang="en-US" sz="2800" dirty="0">
                    <a:solidFill>
                      <a:srgbClr val="000000"/>
                    </a:solidFill>
                    <a:cs typeface="Calibri" panose="020F0502020204030204"/>
                  </a:rPr>
                  <a:t> </a:t>
                </a:r>
                <a14:m>
                  <m:oMath xmlns:m="http://schemas.openxmlformats.org/officeDocument/2006/math">
                    <m:r>
                      <a:rPr lang="en-US" sz="2800" b="0" i="1" smtClean="0">
                        <a:latin typeface="Cambria Math" panose="02040503050406030204" pitchFamily="18" charset="0"/>
                      </a:rPr>
                      <m:t>12 5 8</m:t>
                    </m:r>
                  </m:oMath>
                </a14:m>
                <a:r>
                  <a:rPr lang="en-US" altLang="en-US" sz="2800" dirty="0">
                    <a:solidFill>
                      <a:srgbClr val="000000"/>
                    </a:solidFill>
                    <a:cs typeface="Calibri" panose="020F0502020204030204"/>
                  </a:rPr>
                  <a:t>) </a:t>
                </a:r>
              </a:p>
              <a:p>
                <a:endParaRPr lang="en-US" altLang="en-US" sz="2800" dirty="0">
                  <a:solidFill>
                    <a:srgbClr val="000000"/>
                  </a:solidFill>
                  <a:cs typeface="Calibri" panose="020F0502020204030204"/>
                </a:endParaRPr>
              </a:p>
              <a:p>
                <a:r>
                  <a:rPr lang="en-US" altLang="en-US" sz="2800" dirty="0">
                    <a:solidFill>
                      <a:srgbClr val="000000"/>
                    </a:solidFill>
                    <a:cs typeface="Calibri" panose="020F0502020204030204"/>
                  </a:rPr>
                  <a:t>      Ax = b              </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4631" y="615553"/>
                <a:ext cx="10070268" cy="7681398"/>
              </a:xfrm>
              <a:prstGeom prst="rect">
                <a:avLst/>
              </a:prstGeom>
              <a:blipFill>
                <a:blip r:embed="rId2"/>
                <a:stretch>
                  <a:fillRect l="-1211" t="-794"/>
                </a:stretch>
              </a:blipFill>
            </p:spPr>
            <p:txBody>
              <a:bodyPr/>
              <a:lstStyle/>
              <a:p>
                <a:r>
                  <a:rPr lang="en-US">
                    <a:noFill/>
                  </a:rPr>
                  <a:t> </a:t>
                </a:r>
              </a:p>
            </p:txBody>
          </p:sp>
        </mc:Fallback>
      </mc:AlternateContent>
    </p:spTree>
    <p:extLst>
      <p:ext uri="{BB962C8B-B14F-4D97-AF65-F5344CB8AC3E}">
        <p14:creationId xmlns:p14="http://schemas.microsoft.com/office/powerpoint/2010/main" val="2916204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180" y="145143"/>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4318C19-916A-4CC9-8F70-74996858F362}"/>
                  </a:ext>
                </a:extLst>
              </p:cNvPr>
              <p:cNvSpPr/>
              <p:nvPr/>
            </p:nvSpPr>
            <p:spPr>
              <a:xfrm>
                <a:off x="240180" y="1156996"/>
                <a:ext cx="11077853" cy="7474097"/>
              </a:xfrm>
              <a:prstGeom prst="rect">
                <a:avLst/>
              </a:prstGeom>
            </p:spPr>
            <p:txBody>
              <a:bodyPr wrap="square">
                <a:spAutoFit/>
              </a:bodyPr>
              <a:lstStyle/>
              <a:p>
                <a:r>
                  <a:rPr lang="en-US" altLang="en-US" sz="2800" dirty="0">
                    <a:solidFill>
                      <a:srgbClr val="000000"/>
                    </a:solidFill>
                    <a:cs typeface="Calibri" panose="020F0502020204030204"/>
                  </a:rPr>
                  <a:t> Solving Ax = b  with </a:t>
                </a:r>
                <a:r>
                  <a:rPr lang="en-US" altLang="en-US" sz="2800" dirty="0" err="1">
                    <a:solidFill>
                      <a:srgbClr val="000000"/>
                    </a:solidFill>
                    <a:cs typeface="Calibri" panose="020F0502020204030204"/>
                  </a:rPr>
                  <a:t>numpy</a:t>
                </a:r>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sz="2000" b="0" dirty="0"/>
                  <a:t>                     </a:t>
                </a:r>
                <a:endParaRPr lang="en-US" altLang="en-US" sz="2000" dirty="0">
                  <a:solidFill>
                    <a:srgbClr val="000000"/>
                  </a:solidFill>
                  <a:cs typeface="Calibri" panose="020F0502020204030204"/>
                </a:endParaRPr>
              </a:p>
              <a:p>
                <a14:m>
                  <m:oMath xmlns:m="http://schemas.openxmlformats.org/officeDocument/2006/math">
                    <m:r>
                      <a:rPr lang="en-US" altLang="en-US" sz="2000" b="0" i="1" smtClean="0">
                        <a:solidFill>
                          <a:srgbClr val="000000"/>
                        </a:solidFill>
                        <a:latin typeface="Cambria Math" panose="02040503050406030204" pitchFamily="18" charset="0"/>
                      </a:rPr>
                      <m:t>𝐴</m:t>
                    </m:r>
                    <m:r>
                      <a:rPr lang="en-US" altLang="en-US" sz="2000" b="0" i="1" smtClean="0">
                        <a:solidFill>
                          <a:srgbClr val="000000"/>
                        </a:solidFill>
                        <a:latin typeface="Cambria Math" panose="02040503050406030204" pitchFamily="18" charset="0"/>
                      </a:rPr>
                      <m:t>=</m:t>
                    </m:r>
                    <m:d>
                      <m:dPr>
                        <m:begChr m:val="["/>
                        <m:endChr m:val="]"/>
                        <m:ctrlPr>
                          <a:rPr lang="en-US" altLang="en-US" sz="2000" i="1">
                            <a:solidFill>
                              <a:srgbClr val="000000"/>
                            </a:solidFill>
                            <a:latin typeface="Cambria Math" panose="02040503050406030204" pitchFamily="18" charset="0"/>
                          </a:rPr>
                        </m:ctrlPr>
                      </m:dPr>
                      <m:e>
                        <m:m>
                          <m:mPr>
                            <m:plcHide m:val="on"/>
                            <m:mcs>
                              <m:mc>
                                <m:mcPr>
                                  <m:count m:val="3"/>
                                  <m:mcJc m:val="center"/>
                                </m:mcPr>
                              </m:mc>
                            </m:mcs>
                            <m:ctrlPr>
                              <a:rPr lang="en-US" altLang="en-US" sz="2000" i="1">
                                <a:solidFill>
                                  <a:srgbClr val="000000"/>
                                </a:solidFill>
                                <a:latin typeface="Cambria Math" panose="02040503050406030204" pitchFamily="18" charset="0"/>
                              </a:rPr>
                            </m:ctrlPr>
                          </m:mPr>
                          <m:mr>
                            <m:e>
                              <m:r>
                                <a:rPr lang="en-US" altLang="en-US" sz="2000" i="1">
                                  <a:solidFill>
                                    <a:srgbClr val="000000"/>
                                  </a:solidFill>
                                  <a:latin typeface="Cambria Math" panose="02040503050406030204" pitchFamily="18" charset="0"/>
                                </a:rPr>
                                <m:t>3</m:t>
                              </m:r>
                            </m:e>
                            <m:e>
                              <m:r>
                                <a:rPr lang="en-US" altLang="en-US" sz="2000" i="1">
                                  <a:solidFill>
                                    <a:srgbClr val="000000"/>
                                  </a:solidFill>
                                  <a:latin typeface="Cambria Math" panose="02040503050406030204" pitchFamily="18" charset="0"/>
                                </a:rPr>
                                <m:t>2</m:t>
                              </m:r>
                            </m:e>
                            <m:e>
                              <m:r>
                                <a:rPr lang="en-US" altLang="en-US" sz="2000" i="1">
                                  <a:solidFill>
                                    <a:srgbClr val="000000"/>
                                  </a:solidFill>
                                  <a:latin typeface="Cambria Math" panose="02040503050406030204" pitchFamily="18" charset="0"/>
                                </a:rPr>
                                <m:t>4</m:t>
                              </m:r>
                            </m:e>
                          </m:mr>
                          <m:mr>
                            <m:e>
                              <m:r>
                                <a:rPr lang="en-US" altLang="en-US" sz="2000" i="1">
                                  <a:solidFill>
                                    <a:srgbClr val="000000"/>
                                  </a:solidFill>
                                  <a:latin typeface="Cambria Math" panose="02040503050406030204" pitchFamily="18" charset="0"/>
                                </a:rPr>
                                <m:t>5</m:t>
                              </m:r>
                            </m:e>
                            <m:e>
                              <m:r>
                                <a:rPr lang="en-US" altLang="en-US" sz="2000" i="1">
                                  <a:solidFill>
                                    <a:srgbClr val="000000"/>
                                  </a:solidFill>
                                  <a:latin typeface="Cambria Math" panose="02040503050406030204" pitchFamily="18" charset="0"/>
                                </a:rPr>
                                <m:t>3</m:t>
                              </m:r>
                            </m:e>
                            <m:e>
                              <m:r>
                                <a:rPr lang="en-US" altLang="en-US" sz="2000" i="1">
                                  <a:solidFill>
                                    <a:srgbClr val="000000"/>
                                  </a:solidFill>
                                  <a:latin typeface="Cambria Math" panose="02040503050406030204" pitchFamily="18" charset="0"/>
                                </a:rPr>
                                <m:t>7</m:t>
                              </m:r>
                            </m:e>
                          </m:mr>
                          <m:mr>
                            <m:e>
                              <m:r>
                                <a:rPr lang="en-US" altLang="en-US" sz="2000" i="1">
                                  <a:solidFill>
                                    <a:srgbClr val="000000"/>
                                  </a:solidFill>
                                  <a:latin typeface="Cambria Math" panose="02040503050406030204" pitchFamily="18" charset="0"/>
                                </a:rPr>
                                <m:t>11</m:t>
                              </m:r>
                            </m:e>
                            <m:e>
                              <m:r>
                                <a:rPr lang="en-US" altLang="en-US" sz="2000" i="1">
                                  <a:solidFill>
                                    <a:srgbClr val="000000"/>
                                  </a:solidFill>
                                  <a:latin typeface="Cambria Math" panose="02040503050406030204" pitchFamily="18" charset="0"/>
                                </a:rPr>
                                <m:t>2</m:t>
                              </m:r>
                            </m:e>
                            <m:e>
                              <m:r>
                                <a:rPr lang="en-US" altLang="en-US" sz="2000" i="1">
                                  <a:solidFill>
                                    <a:srgbClr val="000000"/>
                                  </a:solidFill>
                                  <a:latin typeface="Cambria Math" panose="02040503050406030204" pitchFamily="18" charset="0"/>
                                </a:rPr>
                                <m:t>10</m:t>
                              </m:r>
                            </m:e>
                          </m:mr>
                          <m:mr>
                            <m:e>
                              <m:r>
                                <a:rPr lang="en-US" altLang="en-US" sz="2000" i="1">
                                  <a:solidFill>
                                    <a:srgbClr val="000000"/>
                                  </a:solidFill>
                                  <a:latin typeface="Cambria Math" panose="02040503050406030204" pitchFamily="18" charset="0"/>
                                </a:rPr>
                                <m:t>3</m:t>
                              </m:r>
                            </m:e>
                            <m:e>
                              <m:r>
                                <a:rPr lang="en-US" altLang="en-US" sz="2000" i="1">
                                  <a:solidFill>
                                    <a:srgbClr val="000000"/>
                                  </a:solidFill>
                                  <a:latin typeface="Cambria Math" panose="02040503050406030204" pitchFamily="18" charset="0"/>
                                </a:rPr>
                                <m:t>4</m:t>
                              </m:r>
                            </m:e>
                            <m:e>
                              <m:r>
                                <a:rPr lang="en-US" altLang="en-US" sz="2000" i="1">
                                  <a:solidFill>
                                    <a:srgbClr val="000000"/>
                                  </a:solidFill>
                                  <a:latin typeface="Cambria Math" panose="02040503050406030204" pitchFamily="18" charset="0"/>
                                </a:rPr>
                                <m:t>5</m:t>
                              </m:r>
                            </m:e>
                          </m:mr>
                        </m:m>
                      </m:e>
                    </m:d>
                  </m:oMath>
                </a14:m>
                <a:r>
                  <a:rPr lang="en-US" altLang="en-US" sz="2000" dirty="0">
                    <a:solidFill>
                      <a:srgbClr val="000000"/>
                    </a:solidFill>
                    <a:cs typeface="Calibri" panose="020F0502020204030204"/>
                  </a:rPr>
                  <a:t>       x =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1</m:t>
                        </m:r>
                      </m:sub>
                    </m:sSub>
                  </m:oMath>
                </a14:m>
                <a:r>
                  <a:rPr lang="en-US" altLang="en-US" sz="2000" dirty="0">
                    <a:solidFill>
                      <a:srgbClr val="000000"/>
                    </a:solidFill>
                    <a:cs typeface="Calibri" panose="020F0502020204030204"/>
                  </a:rPr>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2</m:t>
                        </m:r>
                        <m:r>
                          <a:rPr lang="en-US" sz="2000" b="0" i="1" smtClean="0">
                            <a:latin typeface="Cambria Math" panose="02040503050406030204" pitchFamily="18" charset="0"/>
                          </a:rPr>
                          <m:t> </m:t>
                        </m:r>
                        <m:r>
                          <a:rPr lang="en-US" sz="2000" i="1">
                            <a:latin typeface="Cambria Math" panose="02040503050406030204" pitchFamily="18" charset="0"/>
                          </a:rPr>
                          <m:t> </m:t>
                        </m:r>
                      </m:sub>
                    </m:sSub>
                    <m:sSub>
                      <m:sSubPr>
                        <m:ctrlPr>
                          <a:rPr lang="pt-BR" sz="2000" i="1">
                            <a:latin typeface="Cambria Math" panose="02040503050406030204" pitchFamily="18" charset="0"/>
                          </a:rPr>
                        </m:ctrlPr>
                      </m:sSubPr>
                      <m:e>
                        <m:r>
                          <a:rPr lang="en-US" sz="2000" b="0" i="1" smtClean="0">
                            <a:latin typeface="Cambria Math" panose="02040503050406030204" pitchFamily="18" charset="0"/>
                          </a:rPr>
                          <m:t>𝑥</m:t>
                        </m:r>
                      </m:e>
                      <m:sub>
                        <m:r>
                          <a:rPr lang="en-US" sz="2000" i="1">
                            <a:latin typeface="Cambria Math" panose="02040503050406030204" pitchFamily="18" charset="0"/>
                          </a:rPr>
                          <m:t>3 </m:t>
                        </m:r>
                      </m:sub>
                    </m:sSub>
                  </m:oMath>
                </a14:m>
                <a:r>
                  <a:rPr lang="en-US" altLang="en-US" sz="2000" dirty="0">
                    <a:solidFill>
                      <a:srgbClr val="000000"/>
                    </a:solidFill>
                    <a:cs typeface="Calibri" panose="020F0502020204030204"/>
                  </a:rPr>
                  <a:t>)              b = (</a:t>
                </a:r>
                <a14:m>
                  <m:oMath xmlns:m="http://schemas.openxmlformats.org/officeDocument/2006/math">
                    <m:r>
                      <a:rPr lang="en-US" sz="2000" b="0" i="1" smtClean="0">
                        <a:latin typeface="Cambria Math" panose="02040503050406030204" pitchFamily="18" charset="0"/>
                      </a:rPr>
                      <m:t>17</m:t>
                    </m:r>
                  </m:oMath>
                </a14:m>
                <a:r>
                  <a:rPr lang="en-US" altLang="en-US" sz="2000" dirty="0">
                    <a:solidFill>
                      <a:srgbClr val="000000"/>
                    </a:solidFill>
                    <a:cs typeface="Calibri" panose="020F0502020204030204"/>
                  </a:rPr>
                  <a:t> </a:t>
                </a:r>
                <a14:m>
                  <m:oMath xmlns:m="http://schemas.openxmlformats.org/officeDocument/2006/math">
                    <m:r>
                      <a:rPr lang="en-US" sz="2000" b="0" i="1" smtClean="0">
                        <a:latin typeface="Cambria Math" panose="02040503050406030204" pitchFamily="18" charset="0"/>
                      </a:rPr>
                      <m:t>12 5 8</m:t>
                    </m:r>
                  </m:oMath>
                </a14:m>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14:m>
                  <m:oMathPara xmlns:m="http://schemas.openxmlformats.org/officeDocument/2006/math">
                    <m:oMathParaPr>
                      <m:jc m:val="centerGroup"/>
                    </m:oMathParaPr>
                    <m:oMath xmlns:m="http://schemas.openxmlformats.org/officeDocument/2006/math">
                      <m:r>
                        <a:rPr lang="en-US" altLang="en-US" sz="2000" i="1">
                          <a:solidFill>
                            <a:srgbClr val="000000"/>
                          </a:solidFill>
                          <a:latin typeface="Cambria Math" panose="02040503050406030204" pitchFamily="18" charset="0"/>
                          <a:cs typeface="Calibri" panose="020F0502020204030204"/>
                        </a:rPr>
                        <m:t>𝐴</m:t>
                      </m:r>
                      <m:r>
                        <a:rPr lang="en-US" altLang="en-US" sz="2000" b="0" i="1" smtClean="0">
                          <a:solidFill>
                            <a:srgbClr val="000000"/>
                          </a:solidFill>
                          <a:latin typeface="Cambria Math" panose="02040503050406030204" pitchFamily="18" charset="0"/>
                          <a:cs typeface="Calibri" panose="020F0502020204030204"/>
                        </a:rPr>
                        <m:t>𝑥</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𝑏</m:t>
                      </m:r>
                    </m:oMath>
                  </m:oMathPara>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𝑥</m:t>
                    </m:r>
                    <m:r>
                      <a:rPr lang="en-US" altLang="en-US" sz="2000" i="1" smtClean="0">
                        <a:solidFill>
                          <a:srgbClr val="000000"/>
                        </a:solidFill>
                        <a:latin typeface="Cambria Math" panose="02040503050406030204" pitchFamily="18" charset="0"/>
                        <a:cs typeface="Calibri" panose="020F0502020204030204"/>
                      </a:rPr>
                      <m:t>=</m:t>
                    </m:r>
                    <m:sSup>
                      <m:sSupPr>
                        <m:ctrlPr>
                          <a:rPr lang="en-US" altLang="en-US" sz="2000" i="1" smtClean="0">
                            <a:solidFill>
                              <a:srgbClr val="000000"/>
                            </a:solidFill>
                            <a:latin typeface="Cambria Math" panose="02040503050406030204" pitchFamily="18" charset="0"/>
                            <a:cs typeface="Calibri" panose="020F0502020204030204"/>
                          </a:rPr>
                        </m:ctrlPr>
                      </m:sSupPr>
                      <m:e>
                        <m:r>
                          <a:rPr lang="en-US" altLang="en-US" sz="2000" b="0" i="1" smtClean="0">
                            <a:solidFill>
                              <a:srgbClr val="000000"/>
                            </a:solidFill>
                            <a:latin typeface="Cambria Math" panose="02040503050406030204" pitchFamily="18" charset="0"/>
                            <a:cs typeface="Calibri" panose="020F0502020204030204"/>
                          </a:rPr>
                          <m:t>𝐴</m:t>
                        </m:r>
                      </m:e>
                      <m:sup>
                        <m:r>
                          <a:rPr lang="en-US" altLang="en-US" sz="2000" b="0" i="1" smtClean="0">
                            <a:solidFill>
                              <a:srgbClr val="000000"/>
                            </a:solidFill>
                            <a:latin typeface="Cambria Math" panose="02040503050406030204" pitchFamily="18" charset="0"/>
                            <a:cs typeface="Calibri" panose="020F0502020204030204"/>
                          </a:rPr>
                          <m:t>−1</m:t>
                        </m:r>
                      </m:sup>
                    </m:sSup>
                    <m:r>
                      <a:rPr lang="en-US" altLang="en-US" sz="2000" b="0" i="1" smtClean="0">
                        <a:solidFill>
                          <a:srgbClr val="000000"/>
                        </a:solidFill>
                        <a:latin typeface="Cambria Math" panose="02040503050406030204" pitchFamily="18" charset="0"/>
                        <a:cs typeface="Calibri" panose="020F0502020204030204"/>
                      </a:rPr>
                      <m:t>𝑏</m:t>
                    </m:r>
                  </m:oMath>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pt-BR" sz="2000" b="1" i="1" dirty="0"/>
                  <a:t>Exercise</a:t>
                </a:r>
                <a:r>
                  <a:rPr lang="pt-BR" sz="2000" dirty="0"/>
                  <a:t>: create your own example of the system of two linear equations with two variables and solve it. Show manually computed solution and python/numpy solution.  Then create a system of four linear equations with four variables and compute the solution using python/numpy code that you used for solving a system of two linear equations with two variables. Verify your answer (substitute solution into the equation and confirm that the equality does hold)</a:t>
                </a: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40180" y="1156996"/>
                <a:ext cx="11077853" cy="7474097"/>
              </a:xfrm>
              <a:prstGeom prst="rect">
                <a:avLst/>
              </a:prstGeom>
              <a:blipFill>
                <a:blip r:embed="rId2"/>
                <a:stretch>
                  <a:fillRect l="-550" t="-816"/>
                </a:stretch>
              </a:blipFill>
            </p:spPr>
            <p:txBody>
              <a:bodyPr/>
              <a:lstStyle/>
              <a:p>
                <a:r>
                  <a:rPr lang="en-US">
                    <a:noFill/>
                  </a:rPr>
                  <a:t> </a:t>
                </a:r>
              </a:p>
            </p:txBody>
          </p:sp>
        </mc:Fallback>
      </mc:AlternateContent>
    </p:spTree>
    <p:extLst>
      <p:ext uri="{BB962C8B-B14F-4D97-AF65-F5344CB8AC3E}">
        <p14:creationId xmlns:p14="http://schemas.microsoft.com/office/powerpoint/2010/main" val="3573641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76433" y="97890"/>
            <a:ext cx="8603894" cy="646331"/>
          </a:xfrm>
          <a:prstGeom prst="rect">
            <a:avLst/>
          </a:prstGeom>
        </p:spPr>
        <p:txBody>
          <a:bodyPr wrap="none" anchor="t">
            <a:spAutoFit/>
          </a:bodyPr>
          <a:lstStyle/>
          <a:p>
            <a:r>
              <a:rPr lang="en-US" sz="3600" b="1" dirty="0"/>
              <a:t>Example: </a:t>
            </a:r>
            <a:r>
              <a:rPr lang="en-US" altLang="en-US" sz="3600" dirty="0">
                <a:solidFill>
                  <a:srgbClr val="000000"/>
                </a:solidFill>
                <a:cs typeface="Calibri" panose="020F0502020204030204"/>
              </a:rPr>
              <a:t> </a:t>
            </a:r>
            <a:r>
              <a:rPr lang="en-US" altLang="en-US" sz="3600" b="1" i="1" dirty="0">
                <a:solidFill>
                  <a:srgbClr val="000000"/>
                </a:solidFill>
                <a:cs typeface="Calibri" panose="020F0502020204030204"/>
              </a:rPr>
              <a:t>Automatic airplanes classification</a:t>
            </a:r>
            <a:endParaRPr lang="en-US" sz="3600" b="1" dirty="0"/>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94816"/>
            <a:ext cx="10070268" cy="5909310"/>
          </a:xfrm>
          <a:prstGeom prst="rect">
            <a:avLst/>
          </a:prstGeom>
        </p:spPr>
        <p:txBody>
          <a:bodyPr wrap="square">
            <a:spAutoFit/>
          </a:bodyPr>
          <a:lstStyle/>
          <a:p>
            <a:r>
              <a:rPr lang="en-US" altLang="en-US" sz="2800" dirty="0">
                <a:solidFill>
                  <a:srgbClr val="000000"/>
                </a:solidFill>
                <a:cs typeface="Calibri" panose="020F0502020204030204"/>
              </a:rPr>
              <a:t>                                 </a:t>
            </a:r>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r>
              <a:rPr lang="en-US" sz="1200" dirty="0"/>
              <a:t>Speed (1Mach  = 1225.04 km per hour)</a:t>
            </a:r>
          </a:p>
          <a:p>
            <a:r>
              <a:rPr lang="en-US" sz="1200" dirty="0"/>
              <a:t>Mass is in ton (1 ton=907.185 kg)</a:t>
            </a:r>
          </a:p>
        </p:txBody>
      </p:sp>
      <p:pic>
        <p:nvPicPr>
          <p:cNvPr id="12" name="Picture 11">
            <a:extLst>
              <a:ext uri="{FF2B5EF4-FFF2-40B4-BE49-F238E27FC236}">
                <a16:creationId xmlns:a16="http://schemas.microsoft.com/office/drawing/2014/main" id="{F5932866-91AA-4990-8942-88257BA5A90D}"/>
              </a:ext>
            </a:extLst>
          </p:cNvPr>
          <p:cNvPicPr>
            <a:picLocks noChangeAspect="1"/>
          </p:cNvPicPr>
          <p:nvPr/>
        </p:nvPicPr>
        <p:blipFill>
          <a:blip r:embed="rId2"/>
          <a:stretch>
            <a:fillRect/>
          </a:stretch>
        </p:blipFill>
        <p:spPr>
          <a:xfrm>
            <a:off x="3893010" y="1410835"/>
            <a:ext cx="4145296" cy="4544627"/>
          </a:xfrm>
          <a:prstGeom prst="rect">
            <a:avLst/>
          </a:prstGeom>
        </p:spPr>
      </p:pic>
    </p:spTree>
    <p:extLst>
      <p:ext uri="{BB962C8B-B14F-4D97-AF65-F5344CB8AC3E}">
        <p14:creationId xmlns:p14="http://schemas.microsoft.com/office/powerpoint/2010/main" val="132626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3257623" cy="646331"/>
          </a:xfrm>
          <a:prstGeom prst="rect">
            <a:avLst/>
          </a:prstGeom>
        </p:spPr>
        <p:txBody>
          <a:bodyPr wrap="none" anchor="t">
            <a:spAutoFit/>
          </a:bodyPr>
          <a:lstStyle/>
          <a:p>
            <a:r>
              <a:rPr lang="en-US" sz="3600" dirty="0">
                <a:solidFill>
                  <a:prstClr val="black"/>
                </a:solidFill>
                <a:latin typeface="Lucida Sans Unicode"/>
                <a:cs typeface="Lucida Sans Unicode"/>
              </a:rPr>
              <a:t>In this lecture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3" y="700088"/>
            <a:ext cx="9724564" cy="4739759"/>
          </a:xfrm>
          <a:prstGeom prst="rect">
            <a:avLst/>
          </a:prstGeom>
        </p:spPr>
        <p:txBody>
          <a:bodyPr wrap="square" anchor="t">
            <a:spAutoFit/>
          </a:bodyPr>
          <a:lstStyle/>
          <a:p>
            <a:r>
              <a:rPr lang="en-US" sz="2800" b="1" i="1" dirty="0"/>
              <a:t>Recommended book, links and tutorials</a:t>
            </a:r>
          </a:p>
          <a:p>
            <a:r>
              <a:rPr lang="en-US" sz="2800" b="1" i="1" dirty="0"/>
              <a:t>Introduction and background topics </a:t>
            </a:r>
            <a:r>
              <a:rPr lang="en-US" sz="1200" b="1" i="1" dirty="0"/>
              <a:t>(linear algebra, calculus, optimization, probability and statistics,)</a:t>
            </a:r>
          </a:p>
          <a:p>
            <a:r>
              <a:rPr lang="en-US" sz="2800" b="1" i="1" dirty="0">
                <a:solidFill>
                  <a:srgbClr val="000000"/>
                </a:solidFill>
                <a:cs typeface="Calibri" panose="020F0502020204030204"/>
              </a:rPr>
              <a:t>Data representation for machine learning methods</a:t>
            </a:r>
          </a:p>
          <a:p>
            <a:r>
              <a:rPr lang="en-US" sz="2800" b="1" i="1" dirty="0">
                <a:solidFill>
                  <a:srgbClr val="000000"/>
                </a:solidFill>
                <a:cs typeface="Calibri" panose="020F0502020204030204"/>
              </a:rPr>
              <a:t>Supervised and unsupervised methods</a:t>
            </a:r>
          </a:p>
          <a:p>
            <a:r>
              <a:rPr lang="en-US" sz="2800" b="1" i="1" dirty="0">
                <a:solidFill>
                  <a:srgbClr val="000000"/>
                </a:solidFill>
                <a:cs typeface="Calibri" panose="020F0502020204030204"/>
              </a:rPr>
              <a:t>Regression and Classification</a:t>
            </a:r>
          </a:p>
          <a:p>
            <a:r>
              <a:rPr lang="en-US" sz="2800" b="1" i="1" dirty="0">
                <a:solidFill>
                  <a:srgbClr val="000000"/>
                </a:solidFill>
                <a:cs typeface="Calibri" panose="020F0502020204030204"/>
              </a:rPr>
              <a:t>Linear models </a:t>
            </a:r>
          </a:p>
          <a:p>
            <a:r>
              <a:rPr lang="en-US" sz="2800" b="1" i="1" dirty="0">
                <a:solidFill>
                  <a:srgbClr val="000000"/>
                </a:solidFill>
                <a:cs typeface="Calibri" panose="020F0502020204030204"/>
              </a:rPr>
              <a:t>Representing uncertainty</a:t>
            </a:r>
          </a:p>
          <a:p>
            <a:r>
              <a:rPr lang="en-US" sz="2800" b="1" i="1" dirty="0">
                <a:solidFill>
                  <a:srgbClr val="000000"/>
                </a:solidFill>
                <a:cs typeface="Calibri" panose="020F0502020204030204"/>
              </a:rPr>
              <a:t>Estimating quality of ML methods</a:t>
            </a:r>
          </a:p>
          <a:p>
            <a:endParaRPr lang="en-US" sz="2800"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09432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7568" y="0"/>
            <a:ext cx="3455561" cy="646331"/>
          </a:xfrm>
          <a:prstGeom prst="rect">
            <a:avLst/>
          </a:prstGeom>
        </p:spPr>
        <p:txBody>
          <a:bodyPr wrap="none" anchor="t">
            <a:spAutoFit/>
          </a:bodyPr>
          <a:lstStyle/>
          <a:p>
            <a:r>
              <a:rPr lang="en-US" sz="3600" b="1" dirty="0"/>
              <a:t> ML terminology</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94816"/>
            <a:ext cx="10070268" cy="8309967"/>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800" b="1" i="1" dirty="0">
                <a:solidFill>
                  <a:srgbClr val="000000"/>
                </a:solidFill>
                <a:cs typeface="Calibri" panose="020F0502020204030204"/>
              </a:rPr>
              <a:t>Automatic airplanes classification</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Mass, Speed – features, (attributes, coordinates of a vector)</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One row of data corresponds to one training example.  It also corresponds to a vector or a point in the feature space.</a:t>
            </a:r>
          </a:p>
          <a:p>
            <a:endParaRPr lang="en-US" altLang="en-US" sz="2800" b="1" i="1" dirty="0">
              <a:solidFill>
                <a:srgbClr val="000000"/>
              </a:solidFill>
              <a:cs typeface="Calibri" panose="020F0502020204030204"/>
            </a:endParaRPr>
          </a:p>
          <a:p>
            <a:r>
              <a:rPr lang="en-US" altLang="en-US" sz="2800" b="1" i="1" dirty="0">
                <a:solidFill>
                  <a:srgbClr val="000000"/>
                </a:solidFill>
                <a:cs typeface="Calibri" panose="020F0502020204030204"/>
              </a:rPr>
              <a:t>Bomber, Fighter - class labels</a:t>
            </a: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endParaRPr lang="en-US" sz="1200" dirty="0"/>
          </a:p>
        </p:txBody>
      </p:sp>
    </p:spTree>
    <p:extLst>
      <p:ext uri="{BB962C8B-B14F-4D97-AF65-F5344CB8AC3E}">
        <p14:creationId xmlns:p14="http://schemas.microsoft.com/office/powerpoint/2010/main" val="3541263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7879"/>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247765" y="1156996"/>
            <a:ext cx="10070268" cy="5940088"/>
          </a:xfrm>
          <a:prstGeom prst="rect">
            <a:avLst/>
          </a:prstGeom>
        </p:spPr>
        <p:txBody>
          <a:bodyPr wrap="square">
            <a:spAutoFit/>
          </a:bodyPr>
          <a:lstStyle/>
          <a:p>
            <a:r>
              <a:rPr lang="en-US" altLang="en-US" sz="2800" b="1" i="1" dirty="0">
                <a:solidFill>
                  <a:srgbClr val="000000"/>
                </a:solidFill>
                <a:cs typeface="Calibri" panose="020F0502020204030204"/>
              </a:rPr>
              <a:t> Automatic Airplane classification</a:t>
            </a:r>
          </a:p>
          <a:p>
            <a:endParaRPr lang="en-US" altLang="en-US" sz="2800" dirty="0">
              <a:solidFill>
                <a:srgbClr val="000000"/>
              </a:solidFill>
              <a:cs typeface="Calibri" panose="020F0502020204030204"/>
            </a:endParaRPr>
          </a:p>
          <a:p>
            <a:r>
              <a:rPr lang="en-US" dirty="0"/>
              <a:t>import </a:t>
            </a:r>
            <a:r>
              <a:rPr lang="en-US" dirty="0" err="1"/>
              <a:t>matplotlib.pyplot</a:t>
            </a:r>
            <a:r>
              <a:rPr lang="en-US" dirty="0"/>
              <a:t> as pl</a:t>
            </a:r>
          </a:p>
          <a:p>
            <a:r>
              <a:rPr lang="en-US" dirty="0" err="1"/>
              <a:t>X_bomber_mass</a:t>
            </a:r>
            <a:r>
              <a:rPr lang="en-US" dirty="0"/>
              <a:t> = [1.0, 1.5, 2, 2.1,3.1]</a:t>
            </a:r>
          </a:p>
          <a:p>
            <a:r>
              <a:rPr lang="en-US" dirty="0" err="1"/>
              <a:t>X_bomber_speed</a:t>
            </a:r>
            <a:r>
              <a:rPr lang="en-US" dirty="0"/>
              <a:t> = [ 1.1, 1.2, 1.3, 1.4, 1.5]</a:t>
            </a:r>
          </a:p>
          <a:p>
            <a:r>
              <a:rPr lang="en-US" dirty="0" err="1"/>
              <a:t>X_fighter_mass</a:t>
            </a:r>
            <a:r>
              <a:rPr lang="en-US" dirty="0"/>
              <a:t> = [0.1,0.15, 0.2 , 0.5, 1.6 ]</a:t>
            </a:r>
          </a:p>
          <a:p>
            <a:r>
              <a:rPr lang="en-US" dirty="0" err="1"/>
              <a:t>X_fighter_speed</a:t>
            </a:r>
            <a:r>
              <a:rPr lang="en-US" dirty="0"/>
              <a:t> = [0.3, 0.4, 0.5, 0.6, 0.7]</a:t>
            </a:r>
          </a:p>
          <a:p>
            <a:r>
              <a:rPr lang="en-US" dirty="0" err="1"/>
              <a:t>pl.figure</a:t>
            </a:r>
            <a:r>
              <a:rPr lang="en-US" dirty="0"/>
              <a:t>()</a:t>
            </a:r>
          </a:p>
          <a:p>
            <a:r>
              <a:rPr lang="en-US" dirty="0" err="1"/>
              <a:t>pl.scatter</a:t>
            </a:r>
            <a:r>
              <a:rPr lang="en-US" dirty="0"/>
              <a:t>(</a:t>
            </a:r>
            <a:r>
              <a:rPr lang="en-US" dirty="0" err="1"/>
              <a:t>X_bomber_mass,X_bomber_speed</a:t>
            </a:r>
            <a:r>
              <a:rPr lang="en-US" dirty="0"/>
              <a:t>)</a:t>
            </a:r>
          </a:p>
          <a:p>
            <a:r>
              <a:rPr lang="en-US" dirty="0" err="1"/>
              <a:t>pl.scatter</a:t>
            </a:r>
            <a:r>
              <a:rPr lang="en-US" dirty="0"/>
              <a:t>(</a:t>
            </a:r>
            <a:r>
              <a:rPr lang="en-US" dirty="0" err="1"/>
              <a:t>X_fighter_mass,X_fighter_speed</a:t>
            </a:r>
            <a:r>
              <a:rPr lang="en-US" dirty="0"/>
              <a:t>)</a:t>
            </a:r>
          </a:p>
          <a:p>
            <a:r>
              <a:rPr lang="en-US" dirty="0" err="1"/>
              <a:t>pl.xlabel</a:t>
            </a:r>
            <a:r>
              <a:rPr lang="en-US" dirty="0"/>
              <a:t>(‘mass’)</a:t>
            </a:r>
          </a:p>
          <a:p>
            <a:r>
              <a:rPr lang="en-US" dirty="0" err="1"/>
              <a:t>Pl.ylabel</a:t>
            </a:r>
            <a:r>
              <a:rPr lang="en-US" dirty="0"/>
              <a:t>(‘speed’)</a:t>
            </a:r>
          </a:p>
          <a:p>
            <a:r>
              <a:rPr lang="en-US" dirty="0" err="1"/>
              <a:t>pl.show</a:t>
            </a:r>
            <a:r>
              <a:rPr lang="en-US" dirty="0"/>
              <a:t>()</a:t>
            </a:r>
          </a:p>
          <a:p>
            <a:endParaRPr lang="en-US" sz="2000" dirty="0"/>
          </a:p>
          <a:p>
            <a:r>
              <a:rPr lang="en-US" altLang="en-US" sz="2800" dirty="0">
                <a:solidFill>
                  <a:srgbClr val="000000"/>
                </a:solidFill>
                <a:cs typeface="Calibri" panose="020F0502020204030204"/>
              </a:rPr>
              <a:t>We look at three  approaches to solve the problem: </a:t>
            </a:r>
          </a:p>
          <a:p>
            <a:pPr marL="514350" indent="-514350">
              <a:buAutoNum type="arabicPeriod"/>
            </a:pPr>
            <a:r>
              <a:rPr lang="en-US" sz="2600" dirty="0"/>
              <a:t>Solve system of linear inequalities using mathematical software tools</a:t>
            </a:r>
          </a:p>
          <a:p>
            <a:pPr marL="514350" indent="-514350">
              <a:buAutoNum type="arabicPeriod"/>
            </a:pPr>
            <a:r>
              <a:rPr lang="en-US" sz="2600" dirty="0"/>
              <a:t>Solve by </a:t>
            </a:r>
            <a:r>
              <a:rPr lang="en-US" sz="2600" i="1" dirty="0"/>
              <a:t>perceptron</a:t>
            </a:r>
            <a:r>
              <a:rPr lang="en-US" sz="2600" dirty="0"/>
              <a:t> </a:t>
            </a:r>
            <a:r>
              <a:rPr lang="en-US" sz="2600" i="1" dirty="0"/>
              <a:t>learning algorithm </a:t>
            </a:r>
          </a:p>
          <a:p>
            <a:pPr marL="514350" indent="-514350">
              <a:buAutoNum type="arabicPeriod"/>
            </a:pPr>
            <a:r>
              <a:rPr lang="en-US" sz="2600" dirty="0"/>
              <a:t>Solve using </a:t>
            </a:r>
            <a:r>
              <a:rPr lang="en-US" sz="2600" i="1" dirty="0"/>
              <a:t>Support Vector Machines </a:t>
            </a:r>
            <a:endParaRPr lang="en-US" sz="2600" dirty="0"/>
          </a:p>
        </p:txBody>
      </p:sp>
      <p:pic>
        <p:nvPicPr>
          <p:cNvPr id="5" name="Picture 4">
            <a:extLst>
              <a:ext uri="{FF2B5EF4-FFF2-40B4-BE49-F238E27FC236}">
                <a16:creationId xmlns:a16="http://schemas.microsoft.com/office/drawing/2014/main" id="{10FAF76B-5B49-48FB-9A79-34EE9BA6E7BA}"/>
              </a:ext>
            </a:extLst>
          </p:cNvPr>
          <p:cNvPicPr>
            <a:picLocks noChangeAspect="1"/>
          </p:cNvPicPr>
          <p:nvPr/>
        </p:nvPicPr>
        <p:blipFill>
          <a:blip r:embed="rId2"/>
          <a:stretch>
            <a:fillRect/>
          </a:stretch>
        </p:blipFill>
        <p:spPr>
          <a:xfrm>
            <a:off x="6672117" y="1508572"/>
            <a:ext cx="4645915" cy="2945441"/>
          </a:xfrm>
          <a:prstGeom prst="rect">
            <a:avLst/>
          </a:prstGeom>
        </p:spPr>
      </p:pic>
    </p:spTree>
    <p:extLst>
      <p:ext uri="{BB962C8B-B14F-4D97-AF65-F5344CB8AC3E}">
        <p14:creationId xmlns:p14="http://schemas.microsoft.com/office/powerpoint/2010/main" val="2526085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078861"/>
              </a:xfrm>
              <a:prstGeom prst="rect">
                <a:avLst/>
              </a:prstGeom>
            </p:spPr>
            <p:txBody>
              <a:bodyPr wrap="square">
                <a:spAutoFit/>
              </a:bodyPr>
              <a:lstStyle/>
              <a:p>
                <a:r>
                  <a:rPr lang="en-US" altLang="en-US" b="1" dirty="0">
                    <a:solidFill>
                      <a:srgbClr val="000000"/>
                    </a:solidFill>
                    <a:cs typeface="Calibri" panose="020F0502020204030204"/>
                  </a:rPr>
                  <a:t>Mathematical model: Find the line with slope a and intercept b that separates orange and blue points</a:t>
                </a:r>
                <a:r>
                  <a:rPr lang="en-US" altLang="en-US" dirty="0">
                    <a:solidFill>
                      <a:srgbClr val="000000"/>
                    </a:solidFill>
                    <a:cs typeface="Calibri" panose="020F0502020204030204"/>
                  </a:rPr>
                  <a: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Blue points should lie above this line</a:t>
                </a:r>
              </a:p>
              <a:p>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𝑎𝑥</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𝑏</m:t>
                    </m:r>
                    <m:r>
                      <a:rPr lang="en-US">
                        <a:latin typeface="Cambria Math" panose="02040503050406030204" pitchFamily="18" charset="0"/>
                      </a:rPr>
                      <m:t>&gt;</m:t>
                    </m:r>
                  </m:oMath>
                </a14:m>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endParaRPr lang="en-US" altLang="en-US" dirty="0">
                  <a:solidFill>
                    <a:srgbClr val="000000"/>
                  </a:solidFill>
                  <a:cs typeface="Calibri" panose="020F0502020204030204"/>
                </a:endParaRPr>
              </a:p>
              <a:p>
                <a:r>
                  <a:rPr lang="pt-BR" altLang="en-US" sz="2000" dirty="0">
                    <a:solidFill>
                      <a:srgbClr val="000000"/>
                    </a:solidFill>
                    <a:cs typeface="Calibri" panose="020F0502020204030204"/>
                  </a:rPr>
                  <a:t>Orange</a:t>
                </a:r>
                <a:r>
                  <a:rPr lang="en-US" altLang="en-US" sz="2000" dirty="0">
                    <a:solidFill>
                      <a:srgbClr val="000000"/>
                    </a:solidFill>
                    <a:cs typeface="Calibri" panose="020F0502020204030204"/>
                  </a:rPr>
                  <a:t> points should lie below this line</a:t>
                </a:r>
              </a:p>
              <a:p>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&lt;</m:t>
                    </m:r>
                  </m:oMath>
                </a14:m>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 </m:t>
                    </m:r>
                  </m:oMath>
                </a14:m>
                <a:endParaRPr lang="pt-BR" altLang="en-US" sz="2000" dirty="0"/>
              </a:p>
              <a:p>
                <a:endParaRPr lang="pt-BR" sz="2000" dirty="0"/>
              </a:p>
              <a:p>
                <a:r>
                  <a:rPr lang="pt-BR" sz="2000" dirty="0"/>
                  <a:t>1.0</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1.1</m:t>
                    </m:r>
                  </m:oMath>
                </a14:m>
                <a:endParaRPr lang="en-US" altLang="en-US" sz="2000" dirty="0">
                  <a:solidFill>
                    <a:srgbClr val="000000"/>
                  </a:solidFill>
                  <a:cs typeface="Calibri" panose="020F0502020204030204"/>
                </a:endParaRPr>
              </a:p>
              <a:p>
                <a:r>
                  <a:rPr lang="pt-BR" sz="2000" dirty="0"/>
                  <a:t>1.5</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sz="2000" i="1">
                        <a:latin typeface="Cambria Math" panose="02040503050406030204" pitchFamily="18" charset="0"/>
                      </a:rPr>
                      <m:t>1.2</m:t>
                    </m:r>
                  </m:oMath>
                </a14:m>
                <a:endParaRPr lang="en-US" altLang="en-US" sz="2000" dirty="0">
                  <a:solidFill>
                    <a:srgbClr val="000000"/>
                  </a:solidFill>
                  <a:cs typeface="Calibri" panose="020F0502020204030204"/>
                </a:endParaRPr>
              </a:p>
              <a:p>
                <a:r>
                  <a:rPr lang="pt-BR" sz="2000" dirty="0"/>
                  <a:t>2</a:t>
                </a:r>
                <a14:m>
                  <m:oMath xmlns:m="http://schemas.openxmlformats.org/officeDocument/2006/math">
                    <m:r>
                      <a:rPr lang="en-US" sz="2000" b="0" i="0"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oMath>
                </a14:m>
                <a:r>
                  <a:rPr lang="en-US" altLang="en-US" sz="2000" dirty="0">
                    <a:solidFill>
                      <a:srgbClr val="000000"/>
                    </a:solidFill>
                    <a:cs typeface="Calibri" panose="020F0502020204030204"/>
                  </a:rPr>
                  <a:t> </a:t>
                </a:r>
                <a14:m>
                  <m:oMath xmlns:m="http://schemas.openxmlformats.org/officeDocument/2006/math">
                    <m:r>
                      <a:rPr lang="en-US" sz="2000" i="1">
                        <a:latin typeface="Cambria Math" panose="02040503050406030204" pitchFamily="18" charset="0"/>
                      </a:rPr>
                      <m:t>1.3</m:t>
                    </m:r>
                  </m:oMath>
                </a14:m>
                <a:endParaRPr lang="en-US" altLang="en-US" sz="2000" dirty="0">
                  <a:solidFill>
                    <a:srgbClr val="000000"/>
                  </a:solidFill>
                  <a:cs typeface="Calibri" panose="020F0502020204030204"/>
                </a:endParaRPr>
              </a:p>
              <a:p>
                <a:r>
                  <a:rPr lang="pt-BR" sz="2000" dirty="0"/>
                  <a:t>2</a:t>
                </a:r>
                <a14:m>
                  <m:oMath xmlns:m="http://schemas.openxmlformats.org/officeDocument/2006/math">
                    <m:r>
                      <a:rPr lang="en-US" sz="2000" b="0" i="0" smtClean="0">
                        <a:latin typeface="Cambria Math" panose="02040503050406030204" pitchFamily="18" charset="0"/>
                      </a:rPr>
                      <m:t>.1</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&gt;</m:t>
                    </m:r>
                    <m:r>
                      <a:rPr lang="en-US" sz="2000" i="1">
                        <a:latin typeface="Cambria Math" panose="02040503050406030204" pitchFamily="18" charset="0"/>
                      </a:rPr>
                      <m:t>1.4</m:t>
                    </m:r>
                  </m:oMath>
                </a14:m>
                <a:endParaRPr lang="pt-BR" sz="2000" dirty="0"/>
              </a:p>
              <a:p>
                <a:r>
                  <a:rPr lang="pt-BR" sz="2000" dirty="0"/>
                  <a:t>3</a:t>
                </a:r>
                <a14:m>
                  <m:oMath xmlns:m="http://schemas.openxmlformats.org/officeDocument/2006/math">
                    <m:r>
                      <a:rPr lang="en-US" sz="2000">
                        <a:latin typeface="Cambria Math" panose="02040503050406030204" pitchFamily="18" charset="0"/>
                      </a:rPr>
                      <m:t>.1</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i="1" smtClean="0">
                        <a:latin typeface="Cambria Math" panose="02040503050406030204" pitchFamily="18" charset="0"/>
                      </a:rPr>
                      <m:t>𝑏</m:t>
                    </m:r>
                    <m:r>
                      <a:rPr lang="en-US" sz="2000" b="0" i="0" smtClean="0">
                        <a:latin typeface="Cambria Math" panose="02040503050406030204" pitchFamily="18" charset="0"/>
                      </a:rPr>
                      <m:t>&gt;</m:t>
                    </m:r>
                    <m:r>
                      <a:rPr lang="en-US" sz="2000" i="1">
                        <a:latin typeface="Cambria Math" panose="02040503050406030204" pitchFamily="18" charset="0"/>
                      </a:rPr>
                      <m:t>1.5</m:t>
                    </m:r>
                  </m:oMath>
                </a14:m>
                <a:endParaRPr lang="en-US" sz="2000" dirty="0"/>
              </a:p>
              <a:p>
                <a:endParaRPr lang="en-US" altLang="en-US" sz="2000" dirty="0">
                  <a:solidFill>
                    <a:srgbClr val="000000"/>
                  </a:solidFill>
                  <a:cs typeface="Calibri" panose="020F0502020204030204"/>
                </a:endParaRPr>
              </a:p>
              <a:p>
                <a:r>
                  <a:rPr lang="pt-BR" sz="2000" dirty="0"/>
                  <a:t>0.10</a:t>
                </a:r>
                <a14:m>
                  <m:oMath xmlns:m="http://schemas.openxmlformats.org/officeDocument/2006/math">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r>
                      <a:rPr lang="en-US" sz="2000" i="1">
                        <a:latin typeface="Cambria Math" panose="02040503050406030204" pitchFamily="18" charset="0"/>
                      </a:rPr>
                      <m:t>0.3</m:t>
                    </m:r>
                  </m:oMath>
                </a14:m>
                <a:endParaRPr lang="en-US" altLang="en-US" sz="2000" dirty="0">
                  <a:solidFill>
                    <a:srgbClr val="000000"/>
                  </a:solidFill>
                  <a:cs typeface="Calibri" panose="020F0502020204030204"/>
                </a:endParaRPr>
              </a:p>
              <a:p>
                <a:r>
                  <a:rPr lang="pt-BR" sz="2000" dirty="0"/>
                  <a:t>0</a:t>
                </a:r>
                <a14:m>
                  <m:oMath xmlns:m="http://schemas.openxmlformats.org/officeDocument/2006/math">
                    <m:r>
                      <a:rPr lang="en-US" sz="2000" b="0" i="0" smtClean="0">
                        <a:latin typeface="Cambria Math" panose="02040503050406030204" pitchFamily="18" charset="0"/>
                      </a:rPr>
                      <m:t>.15</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 0.4</a:t>
                </a:r>
              </a:p>
              <a:p>
                <a:r>
                  <a:rPr lang="pt-BR" sz="2000" dirty="0"/>
                  <a:t>0</a:t>
                </a:r>
                <a14:m>
                  <m:oMath xmlns:m="http://schemas.openxmlformats.org/officeDocument/2006/math">
                    <m:r>
                      <a:rPr lang="en-US" sz="2000" b="0" i="0" smtClean="0">
                        <a:latin typeface="Cambria Math" panose="02040503050406030204" pitchFamily="18" charset="0"/>
                      </a:rPr>
                      <m:t>.2</m:t>
                    </m:r>
                    <m:r>
                      <a:rPr lang="en-US" sz="2000" b="0" i="1"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 0.5</a:t>
                </a:r>
              </a:p>
              <a:p>
                <a:r>
                  <a:rPr lang="pt-BR" sz="2000" dirty="0"/>
                  <a:t>0.5</a:t>
                </a:r>
                <a14:m>
                  <m:oMath xmlns:m="http://schemas.openxmlformats.org/officeDocument/2006/math">
                    <m:r>
                      <a:rPr lang="en-US" sz="2000" b="0" i="0" smtClean="0">
                        <a:latin typeface="Cambria Math" panose="02040503050406030204" pitchFamily="18" charset="0"/>
                      </a:rPr>
                      <m:t>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&lt;0.6</m:t>
                    </m:r>
                  </m:oMath>
                </a14:m>
                <a:endParaRPr lang="en-US" altLang="en-US" sz="2000" dirty="0">
                  <a:solidFill>
                    <a:srgbClr val="000000"/>
                  </a:solidFill>
                  <a:cs typeface="Calibri" panose="020F0502020204030204"/>
                </a:endParaRPr>
              </a:p>
              <a:p>
                <a:r>
                  <a:rPr lang="en-US" sz="2000" dirty="0"/>
                  <a:t>1</a:t>
                </a:r>
                <a14:m>
                  <m:oMath xmlns:m="http://schemas.openxmlformats.org/officeDocument/2006/math">
                    <m:r>
                      <a:rPr lang="en-US" sz="2000" b="0" i="0" smtClean="0">
                        <a:latin typeface="Cambria Math" panose="02040503050406030204" pitchFamily="18" charset="0"/>
                      </a:rPr>
                      <m:t>.60</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𝑏</m:t>
                    </m:r>
                    <m:r>
                      <a:rPr lang="en-US" sz="2000" b="0" i="0" smtClean="0">
                        <a:latin typeface="Cambria Math" panose="02040503050406030204" pitchFamily="18" charset="0"/>
                      </a:rPr>
                      <m:t>&lt;0.7</m:t>
                    </m:r>
                  </m:oMath>
                </a14:m>
                <a:endParaRPr lang="en-US" sz="2000" dirty="0"/>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078861"/>
              </a:xfrm>
              <a:prstGeom prst="rect">
                <a:avLst/>
              </a:prstGeom>
              <a:blipFill>
                <a:blip r:embed="rId2"/>
                <a:stretch>
                  <a:fillRect l="-537" t="-517"/>
                </a:stretch>
              </a:blipFill>
            </p:spPr>
            <p:txBody>
              <a:bodyPr/>
              <a:lstStyle/>
              <a:p>
                <a:r>
                  <a:rPr lang="en-US">
                    <a:noFill/>
                  </a:rPr>
                  <a:t> </a:t>
                </a:r>
              </a:p>
            </p:txBody>
          </p:sp>
        </mc:Fallback>
      </mc:AlternateContent>
    </p:spTree>
    <p:extLst>
      <p:ext uri="{BB962C8B-B14F-4D97-AF65-F5344CB8AC3E}">
        <p14:creationId xmlns:p14="http://schemas.microsoft.com/office/powerpoint/2010/main" val="192962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001643"/>
              </a:xfrm>
              <a:prstGeom prst="rect">
                <a:avLst/>
              </a:prstGeom>
            </p:spPr>
            <p:txBody>
              <a:bodyPr wrap="square">
                <a:spAutoFit/>
              </a:bodyPr>
              <a:lstStyle/>
              <a:p>
                <a:r>
                  <a:rPr lang="en-US" altLang="en-US" b="1" dirty="0">
                    <a:solidFill>
                      <a:srgbClr val="000000"/>
                    </a:solidFill>
                    <a:cs typeface="Calibri" panose="020F0502020204030204"/>
                  </a:rPr>
                  <a:t>Mathematical model: Find the line with slope a and intercept b that separates orange and blue points.</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Let us define similar inequalities for the vector in multi dim space, then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oMath>
                </a14:m>
                <a:r>
                  <a:rPr lang="en-US" altLang="en-US" dirty="0">
                    <a:solidFill>
                      <a:srgbClr val="000000"/>
                    </a:solidFill>
                    <a:cs typeface="Calibri" panose="020F0502020204030204"/>
                  </a:rPr>
                  <a:t> is a vector with n coordinates,  </a:t>
                </a:r>
              </a:p>
              <a:p>
                <a:r>
                  <a:rPr lang="en-US" altLang="en-US" dirty="0">
                    <a:solidFill>
                      <a:srgbClr val="000000"/>
                    </a:solidFill>
                    <a:cs typeface="Calibri" panose="020F0502020204030204"/>
                  </a:rPr>
                  <a:t>and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is a label :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=1 if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belongs to a class of blue points,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=-1  if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belongs to a class of orange points.</a:t>
                </a:r>
              </a:p>
              <a:p>
                <a14:m>
                  <m:oMath xmlns:m="http://schemas.openxmlformats.org/officeDocument/2006/math">
                    <m:r>
                      <a:rPr lang="en-US" i="1">
                        <a:latin typeface="Cambria Math" panose="02040503050406030204" pitchFamily="18" charset="0"/>
                      </a:rPr>
                      <m:t>𝑤</m:t>
                    </m:r>
                  </m:oMath>
                </a14:m>
                <a:r>
                  <a:rPr lang="en-US" altLang="en-US" dirty="0">
                    <a:solidFill>
                      <a:srgbClr val="000000"/>
                    </a:solidFill>
                    <a:cs typeface="Calibri" panose="020F0502020204030204"/>
                  </a:rPr>
                  <a:t> is a vector of linear coefficients, </a:t>
                </a:r>
                <a14:m>
                  <m:oMath xmlns:m="http://schemas.openxmlformats.org/officeDocument/2006/math">
                    <m:r>
                      <a:rPr lang="en-US" i="1">
                        <a:latin typeface="Cambria Math" panose="02040503050406030204" pitchFamily="18" charset="0"/>
                      </a:rPr>
                      <m:t>𝑏</m:t>
                    </m:r>
                  </m:oMath>
                </a14:m>
                <a:r>
                  <a:rPr lang="en-US" altLang="en-US" dirty="0">
                    <a:solidFill>
                      <a:srgbClr val="000000"/>
                    </a:solidFill>
                    <a:cs typeface="Calibri" panose="020F0502020204030204"/>
                  </a:rPr>
                  <a:t> is the intercept: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Blue points  should satisfy the inequality: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𝑤</m:t>
                        </m:r>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b="0" i="0" smtClean="0">
                        <a:latin typeface="Cambria Math" panose="02040503050406030204" pitchFamily="18" charset="0"/>
                      </a:rPr>
                      <m:t>≥</m:t>
                    </m:r>
                  </m:oMath>
                </a14:m>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altLang="en-US" dirty="0">
                    <a:solidFill>
                      <a:srgbClr val="000000"/>
                    </a:solidFill>
                    <a:cs typeface="Calibri" panose="020F0502020204030204"/>
                  </a:rPr>
                  <a:t> , where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=1</m:t>
                    </m:r>
                  </m:oMath>
                </a14:m>
                <a:r>
                  <a:rPr lang="en-US" altLang="en-US" dirty="0">
                    <a:solidFill>
                      <a:srgbClr val="000000"/>
                    </a:solidFill>
                    <a:cs typeface="Calibri" panose="020F0502020204030204"/>
                  </a:rPr>
                  <a:t>   =&gt;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𝑤𝑥</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𝑏</m:t>
                    </m:r>
                    <m:r>
                      <a:rPr lang="en-US">
                        <a:latin typeface="Cambria Math" panose="02040503050406030204" pitchFamily="18" charset="0"/>
                      </a:rPr>
                      <m:t>≥</m:t>
                    </m:r>
                  </m:oMath>
                </a14:m>
                <a:r>
                  <a:rPr lang="pt-BR" dirty="0"/>
                  <a:t> </a:t>
                </a:r>
                <a14:m>
                  <m:oMath xmlns:m="http://schemas.openxmlformats.org/officeDocument/2006/math">
                    <m:r>
                      <a:rPr lang="en-US" b="0" i="1" smtClean="0">
                        <a:latin typeface="Cambria Math" panose="02040503050406030204" pitchFamily="18" charset="0"/>
                      </a:rPr>
                      <m:t>1</m:t>
                    </m:r>
                  </m:oMath>
                </a14:m>
                <a:r>
                  <a:rPr lang="en-US" altLang="en-US" dirty="0">
                    <a:solidFill>
                      <a:srgbClr val="000000"/>
                    </a:solidFill>
                    <a:cs typeface="Calibri" panose="020F0502020204030204"/>
                  </a:rPr>
                  <a:t> </a:t>
                </a:r>
              </a:p>
              <a:p>
                <a:r>
                  <a:rPr lang="en-US" altLang="en-US" dirty="0">
                    <a:solidFill>
                      <a:srgbClr val="000000"/>
                    </a:solidFill>
                    <a:cs typeface="Calibri" panose="020F0502020204030204"/>
                  </a:rPr>
                  <a:t> </a:t>
                </a:r>
                <a:r>
                  <a:rPr lang="pt-BR" altLang="en-US" sz="2000" dirty="0">
                    <a:solidFill>
                      <a:srgbClr val="000000"/>
                    </a:solidFill>
                    <a:cs typeface="Calibri" panose="020F0502020204030204"/>
                  </a:rPr>
                  <a:t>Orange</a:t>
                </a:r>
                <a:r>
                  <a:rPr lang="en-US" altLang="en-US" sz="2000" dirty="0">
                    <a:solidFill>
                      <a:srgbClr val="000000"/>
                    </a:solidFill>
                    <a:cs typeface="Calibri" panose="020F0502020204030204"/>
                  </a:rPr>
                  <a:t> points should satisfy the inequality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1" smtClean="0">
                        <a:latin typeface="Cambria Math" panose="02040503050406030204" pitchFamily="18" charset="0"/>
                      </a:rPr>
                      <m:t>≤</m:t>
                    </m:r>
                  </m:oMath>
                </a14:m>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where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b="0" i="1" smtClean="0">
                        <a:latin typeface="Cambria Math" panose="02040503050406030204" pitchFamily="18" charset="0"/>
                      </a:rPr>
                      <m:t>=−1</m:t>
                    </m:r>
                  </m:oMath>
                </a14:m>
                <a:r>
                  <a:rPr lang="en-US" altLang="en-US" sz="2000" dirty="0">
                    <a:solidFill>
                      <a:srgbClr val="000000"/>
                    </a:solidFill>
                    <a:cs typeface="Calibri" panose="020F0502020204030204"/>
                  </a:rPr>
                  <a:t> =&gt;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0" smtClean="0">
                        <a:latin typeface="Cambria Math" panose="02040503050406030204" pitchFamily="18" charset="0"/>
                      </a:rPr>
                      <m:t>≤−1</m:t>
                    </m:r>
                  </m:oMath>
                </a14:m>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2000" dirty="0">
                    <a:solidFill>
                      <a:srgbClr val="000000"/>
                    </a:solidFill>
                    <a:cs typeface="Calibri" panose="020F0502020204030204"/>
                  </a:rPr>
                  <a:t>The two inequalities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pt-BR" sz="2000" dirty="0"/>
                  <a:t> </a:t>
                </a:r>
                <a14:m>
                  <m:oMath xmlns:m="http://schemas.openxmlformats.org/officeDocument/2006/math">
                    <m:r>
                      <a:rPr lang="en-US" sz="2000" i="1">
                        <a:latin typeface="Cambria Math" panose="02040503050406030204" pitchFamily="18" charset="0"/>
                      </a:rPr>
                      <m:t>1</m:t>
                    </m:r>
                  </m:oMath>
                </a14:m>
                <a:r>
                  <a:rPr lang="en-US" altLang="en-US" sz="2000" dirty="0">
                    <a:solidFill>
                      <a:srgbClr val="000000"/>
                    </a:solidFill>
                    <a:cs typeface="Calibri" panose="020F0502020204030204"/>
                  </a:rPr>
                  <a:t> ,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≤−1</m:t>
                    </m:r>
                  </m:oMath>
                </a14:m>
                <a:endParaRPr lang="en-US" altLang="en-US" sz="2000" dirty="0">
                  <a:solidFill>
                    <a:srgbClr val="000000"/>
                  </a:solidFill>
                  <a:cs typeface="Calibri" panose="020F0502020204030204"/>
                </a:endParaRPr>
              </a:p>
              <a:p>
                <a:r>
                  <a:rPr lang="en-US" sz="2000" dirty="0"/>
                  <a:t>are equivalent to this inequality:</a:t>
                </a:r>
              </a:p>
              <a:p>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b="0" i="0" smtClean="0">
                        <a:latin typeface="Cambria Math" panose="02040503050406030204" pitchFamily="18" charset="0"/>
                      </a:rPr>
                      <m:t>)≤1</m:t>
                    </m:r>
                  </m:oMath>
                </a14:m>
                <a:r>
                  <a:rPr lang="en-US" sz="2000" b="0" dirty="0"/>
                  <a:t>    (*)</a:t>
                </a:r>
              </a:p>
              <a:p>
                <a:r>
                  <a:rPr lang="en-US" sz="2000" dirty="0"/>
                  <a:t>Indeed, if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t> is a blue point then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=1 , we get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a:latin typeface="Cambria Math" panose="02040503050406030204" pitchFamily="18" charset="0"/>
                      </a:rPr>
                      <m:t>≤1</m:t>
                    </m:r>
                  </m:oMath>
                </a14:m>
                <a:endParaRPr lang="en-US" sz="2000" dirty="0"/>
              </a:p>
              <a:p>
                <a:r>
                  <a:rPr lang="en-US" sz="2000" dirty="0"/>
                  <a:t>if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oMath>
                </a14:m>
                <a:r>
                  <a:rPr lang="en-US" sz="2000" dirty="0"/>
                  <a:t> is an orange point then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altLang="en-US" sz="2000" dirty="0">
                    <a:solidFill>
                      <a:srgbClr val="000000"/>
                    </a:solidFill>
                    <a:cs typeface="Calibri" panose="020F0502020204030204"/>
                  </a:rPr>
                  <a:t> =-1 , we get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a:latin typeface="Cambria Math" panose="02040503050406030204" pitchFamily="18" charset="0"/>
                      </a:rPr>
                      <m:t>≤1</m:t>
                    </m:r>
                  </m:oMath>
                </a14:m>
                <a:r>
                  <a:rPr lang="en-US" sz="2000" dirty="0"/>
                  <a:t> </a:t>
                </a:r>
                <a:r>
                  <a:rPr lang="en-US" sz="2000" dirty="0">
                    <a:sym typeface="Wingdings" panose="05000000000000000000" pitchFamily="2" charset="2"/>
                  </a:rPr>
                  <a:t></a:t>
                </a:r>
                <a:r>
                  <a:rPr lang="en-US" altLang="en-US" sz="2000" dirty="0">
                    <a:solidFill>
                      <a:srgbClr val="000000"/>
                    </a:solidFill>
                    <a:cs typeface="Calibri" panose="020F0502020204030204"/>
                  </a:rPr>
                  <a:t> </a:t>
                </a:r>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𝑤𝑥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a:latin typeface="Cambria Math" panose="02040503050406030204" pitchFamily="18" charset="0"/>
                      </a:rPr>
                      <m:t>)</m:t>
                    </m:r>
                  </m:oMath>
                </a14:m>
                <a:r>
                  <a:rPr lang="en-US" sz="2000" dirty="0"/>
                  <a:t> </a:t>
                </a:r>
                <a14:m>
                  <m:oMath xmlns:m="http://schemas.openxmlformats.org/officeDocument/2006/math">
                    <m:r>
                      <a:rPr lang="en-US" sz="2000" b="0" i="0" smtClean="0">
                        <a:latin typeface="Cambria Math" panose="02040503050406030204" pitchFamily="18" charset="0"/>
                      </a:rPr>
                      <m:t>≥−</m:t>
                    </m:r>
                    <m:r>
                      <a:rPr lang="en-US" sz="2000">
                        <a:latin typeface="Cambria Math" panose="02040503050406030204" pitchFamily="18" charset="0"/>
                      </a:rPr>
                      <m:t>1</m:t>
                    </m:r>
                  </m:oMath>
                </a14:m>
                <a:r>
                  <a:rPr lang="en-US" sz="2000" dirty="0"/>
                  <a:t> </a:t>
                </a:r>
              </a:p>
              <a:p>
                <a:r>
                  <a:rPr lang="en-US" sz="2600" dirty="0"/>
                  <a:t>Inequality (*) will be used later in mathematical formulation of SVM model</a:t>
                </a: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6001643"/>
              </a:xfrm>
              <a:prstGeom prst="rect">
                <a:avLst/>
              </a:prstGeom>
              <a:blipFill>
                <a:blip r:embed="rId2"/>
                <a:stretch>
                  <a:fillRect l="-966" t="-610" b="-172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AB94E12-44A2-4AE6-9EDF-3245CF8ECF8D}"/>
              </a:ext>
            </a:extLst>
          </p:cNvPr>
          <p:cNvPicPr>
            <a:picLocks noChangeAspect="1"/>
          </p:cNvPicPr>
          <p:nvPr/>
        </p:nvPicPr>
        <p:blipFill>
          <a:blip r:embed="rId3"/>
          <a:stretch>
            <a:fillRect/>
          </a:stretch>
        </p:blipFill>
        <p:spPr>
          <a:xfrm>
            <a:off x="7711648" y="3429000"/>
            <a:ext cx="4120429" cy="2612291"/>
          </a:xfrm>
          <a:prstGeom prst="rect">
            <a:avLst/>
          </a:prstGeom>
        </p:spPr>
      </p:pic>
    </p:spTree>
    <p:extLst>
      <p:ext uri="{BB962C8B-B14F-4D97-AF65-F5344CB8AC3E}">
        <p14:creationId xmlns:p14="http://schemas.microsoft.com/office/powerpoint/2010/main" val="356655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14" y="91852"/>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478423"/>
          </a:xfrm>
          <a:prstGeom prst="rect">
            <a:avLst/>
          </a:prstGeom>
        </p:spPr>
        <p:txBody>
          <a:bodyPr wrap="square">
            <a:spAutoFit/>
          </a:bodyPr>
          <a:lstStyle/>
          <a:p>
            <a:r>
              <a:rPr lang="en-US" altLang="en-US" sz="2800" b="1" i="1" dirty="0">
                <a:solidFill>
                  <a:srgbClr val="000000"/>
                </a:solidFill>
                <a:cs typeface="Calibri" panose="020F0502020204030204"/>
              </a:rPr>
              <a:t> Solving system of linear inequalities using </a:t>
            </a:r>
            <a:r>
              <a:rPr lang="en-US" altLang="en-US" sz="2800" b="1" i="1" dirty="0" err="1">
                <a:solidFill>
                  <a:srgbClr val="000000"/>
                </a:solidFill>
                <a:cs typeface="Calibri" panose="020F0502020204030204"/>
              </a:rPr>
              <a:t>scipy</a:t>
            </a:r>
            <a:endParaRPr lang="en-US" sz="2000" b="1" i="1" dirty="0"/>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matplotlib.pyplot</a:t>
            </a:r>
            <a:r>
              <a:rPr lang="en-US" altLang="en-US" sz="1000" dirty="0">
                <a:solidFill>
                  <a:srgbClr val="000000"/>
                </a:solidFill>
                <a:cs typeface="Calibri" panose="020F0502020204030204"/>
              </a:rPr>
              <a:t> as pl</a:t>
            </a: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scipy.optimize</a:t>
            </a:r>
            <a:r>
              <a:rPr lang="en-US" altLang="en-US" sz="1000" dirty="0">
                <a:solidFill>
                  <a:srgbClr val="000000"/>
                </a:solidFill>
                <a:cs typeface="Calibri" panose="020F0502020204030204"/>
              </a:rPr>
              <a:t> as </a:t>
            </a:r>
            <a:r>
              <a:rPr lang="en-US" altLang="en-US" sz="1000" dirty="0" err="1">
                <a:solidFill>
                  <a:srgbClr val="000000"/>
                </a:solidFill>
                <a:cs typeface="Calibri" panose="020F0502020204030204"/>
              </a:rPr>
              <a:t>spo</a:t>
            </a:r>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numpy</a:t>
            </a:r>
            <a:r>
              <a:rPr lang="en-US" altLang="en-US" sz="1000" dirty="0">
                <a:solidFill>
                  <a:srgbClr val="000000"/>
                </a:solidFill>
                <a:cs typeface="Calibri" panose="020F0502020204030204"/>
              </a:rPr>
              <a:t> as np</a:t>
            </a:r>
          </a:p>
          <a:p>
            <a:r>
              <a:rPr lang="en-US" altLang="en-US" sz="1000" dirty="0">
                <a:solidFill>
                  <a:srgbClr val="000000"/>
                </a:solidFill>
                <a:cs typeface="Calibri" panose="020F0502020204030204"/>
              </a:rPr>
              <a:t>     </a:t>
            </a: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line_f</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a,b,x</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return a*</a:t>
            </a:r>
            <a:r>
              <a:rPr lang="en-US" altLang="en-US" sz="1000" dirty="0" err="1">
                <a:solidFill>
                  <a:srgbClr val="000000"/>
                </a:solidFill>
                <a:cs typeface="Calibri" panose="020F0502020204030204"/>
              </a:rPr>
              <a:t>x+b</a:t>
            </a:r>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X_bomber_mass</a:t>
            </a:r>
            <a:r>
              <a:rPr lang="en-US" altLang="en-US" sz="1000" dirty="0">
                <a:solidFill>
                  <a:srgbClr val="000000"/>
                </a:solidFill>
                <a:cs typeface="Calibri" panose="020F0502020204030204"/>
              </a:rPr>
              <a:t> = [1.0, 1.5, 2, 2.1,3.1]</a:t>
            </a:r>
          </a:p>
          <a:p>
            <a:r>
              <a:rPr lang="en-US" altLang="en-US" sz="1000" dirty="0" err="1">
                <a:solidFill>
                  <a:srgbClr val="000000"/>
                </a:solidFill>
                <a:cs typeface="Calibri" panose="020F0502020204030204"/>
              </a:rPr>
              <a:t>X_bomber_speed</a:t>
            </a:r>
            <a:r>
              <a:rPr lang="en-US" altLang="en-US" sz="1000" dirty="0">
                <a:solidFill>
                  <a:srgbClr val="000000"/>
                </a:solidFill>
                <a:cs typeface="Calibri" panose="020F0502020204030204"/>
              </a:rPr>
              <a:t> = [ 1.1, 1.2, 1.3, 1.4, 1.5]</a:t>
            </a:r>
          </a:p>
          <a:p>
            <a:r>
              <a:rPr lang="en-US" altLang="en-US" sz="1000" dirty="0" err="1">
                <a:solidFill>
                  <a:srgbClr val="000000"/>
                </a:solidFill>
                <a:cs typeface="Calibri" panose="020F0502020204030204"/>
              </a:rPr>
              <a:t>X_fighter_mass</a:t>
            </a:r>
            <a:r>
              <a:rPr lang="en-US" altLang="en-US" sz="1000" dirty="0">
                <a:solidFill>
                  <a:srgbClr val="000000"/>
                </a:solidFill>
                <a:cs typeface="Calibri" panose="020F0502020204030204"/>
              </a:rPr>
              <a:t> = [0.1,0.15, 0.2 , 0.5, 1.6 ]</a:t>
            </a:r>
          </a:p>
          <a:p>
            <a:r>
              <a:rPr lang="en-US" altLang="en-US" sz="1000" dirty="0" err="1">
                <a:solidFill>
                  <a:srgbClr val="000000"/>
                </a:solidFill>
                <a:cs typeface="Calibri" panose="020F0502020204030204"/>
              </a:rPr>
              <a:t>X_fighter_speed</a:t>
            </a:r>
            <a:r>
              <a:rPr lang="en-US" altLang="en-US" sz="1000" dirty="0">
                <a:solidFill>
                  <a:srgbClr val="000000"/>
                </a:solidFill>
                <a:cs typeface="Calibri" panose="020F0502020204030204"/>
              </a:rPr>
              <a:t> = [0.3, 0.4, 0.5, 0.6, 0.7]</a:t>
            </a:r>
          </a:p>
          <a:p>
            <a:r>
              <a:rPr lang="en-US" altLang="en-US" sz="1000" dirty="0">
                <a:solidFill>
                  <a:srgbClr val="000000"/>
                </a:solidFill>
                <a:cs typeface="Calibri" panose="020F0502020204030204"/>
              </a:rPr>
              <a:t>c = </a:t>
            </a:r>
            <a:r>
              <a:rPr lang="en-US" altLang="en-US" sz="1000" dirty="0" err="1">
                <a:solidFill>
                  <a:srgbClr val="000000"/>
                </a:solidFill>
                <a:cs typeface="Calibri" panose="020F0502020204030204"/>
              </a:rPr>
              <a:t>np.zeros</a:t>
            </a:r>
            <a:r>
              <a:rPr lang="en-US" altLang="en-US" sz="1000" dirty="0">
                <a:solidFill>
                  <a:srgbClr val="000000"/>
                </a:solidFill>
                <a:cs typeface="Calibri" panose="020F0502020204030204"/>
              </a:rPr>
              <a:t>(2)</a:t>
            </a:r>
          </a:p>
          <a:p>
            <a:r>
              <a:rPr lang="en-US" altLang="en-US" sz="1000" dirty="0">
                <a:solidFill>
                  <a:srgbClr val="000000"/>
                </a:solidFill>
                <a:cs typeface="Calibri" panose="020F0502020204030204"/>
              </a:rPr>
              <a:t>bounds = [(-10,10),(-10,10)]</a:t>
            </a:r>
          </a:p>
          <a:p>
            <a:r>
              <a:rPr lang="en-US" altLang="en-US" sz="1000" dirty="0" err="1">
                <a:solidFill>
                  <a:srgbClr val="000000"/>
                </a:solidFill>
                <a:cs typeface="Calibri" panose="020F0502020204030204"/>
              </a:rPr>
              <a:t>b_ub</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([-1.1,-1.2,-1.2,-1.4,-1.5,0.3,0.4,0.5,0.6,0.7])</a:t>
            </a:r>
          </a:p>
          <a:p>
            <a:r>
              <a:rPr lang="en-US" altLang="en-US" sz="1000" dirty="0" err="1">
                <a:solidFill>
                  <a:srgbClr val="000000"/>
                </a:solidFill>
                <a:cs typeface="Calibri" panose="020F0502020204030204"/>
              </a:rPr>
              <a:t>A_ub</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([[-1,-1],[-1.5,-1],[-2,-1],[-2.1,-1],[-3.1,-1],[0.1,1],[0.15,1],[0.2,1],[0.5,1],[1.6,1]])</a:t>
            </a:r>
          </a:p>
          <a:p>
            <a:r>
              <a:rPr lang="en-US" altLang="en-US" sz="1000" dirty="0">
                <a:solidFill>
                  <a:srgbClr val="000000"/>
                </a:solidFill>
                <a:cs typeface="Calibri" panose="020F0502020204030204"/>
              </a:rPr>
              <a:t>res=</a:t>
            </a:r>
            <a:r>
              <a:rPr lang="en-US" altLang="en-US" sz="1000" dirty="0" err="1">
                <a:solidFill>
                  <a:srgbClr val="000000"/>
                </a:solidFill>
                <a:cs typeface="Calibri" panose="020F0502020204030204"/>
              </a:rPr>
              <a:t>spo.linprog</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c,A_ub,b_ub,bounds</a:t>
            </a:r>
            <a:r>
              <a:rPr lang="en-US" altLang="en-US" sz="1000" dirty="0">
                <a:solidFill>
                  <a:srgbClr val="000000"/>
                </a:solidFill>
                <a:cs typeface="Calibri" panose="020F0502020204030204"/>
              </a:rPr>
              <a:t>=bounds)</a:t>
            </a:r>
          </a:p>
          <a:p>
            <a:r>
              <a:rPr lang="en-US" altLang="en-US" sz="1000" dirty="0" err="1">
                <a:solidFill>
                  <a:srgbClr val="000000"/>
                </a:solidFill>
                <a:cs typeface="Calibri" panose="020F0502020204030204"/>
              </a:rPr>
              <a:t>pl.figure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pl.scatter</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X_bomber_mass,X_bomber_speed</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pl.scatter</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X_fighter_mass,X_fighter_speed</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x_line</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([0,3])</a:t>
            </a:r>
          </a:p>
          <a:p>
            <a:r>
              <a:rPr lang="en-US" altLang="en-US" sz="1000" dirty="0" err="1">
                <a:solidFill>
                  <a:srgbClr val="000000"/>
                </a:solidFill>
                <a:cs typeface="Calibri" panose="020F0502020204030204"/>
              </a:rPr>
              <a:t>y_line</a:t>
            </a:r>
            <a:r>
              <a:rPr lang="en-US" altLang="en-US" sz="1000" dirty="0">
                <a:solidFill>
                  <a:srgbClr val="000000"/>
                </a:solidFill>
                <a:cs typeface="Calibri" panose="020F0502020204030204"/>
              </a:rPr>
              <a:t> = </a:t>
            </a:r>
            <a:r>
              <a:rPr lang="en-US" altLang="en-US" sz="1000" dirty="0" err="1">
                <a:solidFill>
                  <a:srgbClr val="000000"/>
                </a:solidFill>
                <a:cs typeface="Calibri" panose="020F0502020204030204"/>
              </a:rPr>
              <a:t>line_f</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res.x</a:t>
            </a:r>
            <a:r>
              <a:rPr lang="en-US" altLang="en-US" sz="1000" dirty="0">
                <a:solidFill>
                  <a:srgbClr val="000000"/>
                </a:solidFill>
                <a:cs typeface="Calibri" panose="020F0502020204030204"/>
              </a:rPr>
              <a:t>[0],</a:t>
            </a:r>
            <a:r>
              <a:rPr lang="en-US" altLang="en-US" sz="1000" dirty="0" err="1">
                <a:solidFill>
                  <a:srgbClr val="000000"/>
                </a:solidFill>
                <a:cs typeface="Calibri" panose="020F0502020204030204"/>
              </a:rPr>
              <a:t>res.x</a:t>
            </a:r>
            <a:r>
              <a:rPr lang="en-US" altLang="en-US" sz="1000" dirty="0">
                <a:solidFill>
                  <a:srgbClr val="000000"/>
                </a:solidFill>
                <a:cs typeface="Calibri" panose="020F0502020204030204"/>
              </a:rPr>
              <a:t>[1],</a:t>
            </a:r>
            <a:r>
              <a:rPr lang="en-US" altLang="en-US" sz="1000" dirty="0" err="1">
                <a:solidFill>
                  <a:srgbClr val="000000"/>
                </a:solidFill>
                <a:cs typeface="Calibri" panose="020F0502020204030204"/>
              </a:rPr>
              <a:t>x_line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pl.plot</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x_line,y_line</a:t>
            </a:r>
            <a:r>
              <a:rPr lang="en-US" altLang="en-US" sz="1000" dirty="0">
                <a:solidFill>
                  <a:srgbClr val="000000"/>
                </a:solidFill>
                <a:cs typeface="Calibri" panose="020F0502020204030204"/>
              </a:rPr>
              <a:t>)</a:t>
            </a:r>
          </a:p>
          <a:p>
            <a:r>
              <a:rPr lang="en-US" altLang="en-US" sz="1000" dirty="0" err="1">
                <a:solidFill>
                  <a:srgbClr val="000000"/>
                </a:solidFill>
                <a:cs typeface="Calibri" panose="020F0502020204030204"/>
              </a:rPr>
              <a:t>pl.show</a:t>
            </a:r>
            <a:r>
              <a:rPr lang="en-US" altLang="en-US" sz="1000" dirty="0">
                <a:solidFill>
                  <a:srgbClr val="000000"/>
                </a:solidFill>
                <a:cs typeface="Calibri" panose="020F0502020204030204"/>
              </a:rPr>
              <a:t>()</a:t>
            </a:r>
          </a:p>
          <a:p>
            <a:endParaRPr lang="en-US" altLang="en-US" sz="2800" dirty="0">
              <a:solidFill>
                <a:srgbClr val="000000"/>
              </a:solidFill>
              <a:cs typeface="Calibri" panose="020F0502020204030204"/>
            </a:endParaRPr>
          </a:p>
          <a:p>
            <a:endParaRPr lang="en-US" sz="2600" dirty="0"/>
          </a:p>
        </p:txBody>
      </p:sp>
      <p:pic>
        <p:nvPicPr>
          <p:cNvPr id="5" name="Picture 4">
            <a:extLst>
              <a:ext uri="{FF2B5EF4-FFF2-40B4-BE49-F238E27FC236}">
                <a16:creationId xmlns:a16="http://schemas.microsoft.com/office/drawing/2014/main" id="{F033F127-61C4-4431-8B3E-571317A3EE94}"/>
              </a:ext>
            </a:extLst>
          </p:cNvPr>
          <p:cNvPicPr>
            <a:picLocks noChangeAspect="1"/>
          </p:cNvPicPr>
          <p:nvPr/>
        </p:nvPicPr>
        <p:blipFill>
          <a:blip r:embed="rId2"/>
          <a:stretch>
            <a:fillRect/>
          </a:stretch>
        </p:blipFill>
        <p:spPr>
          <a:xfrm>
            <a:off x="4948541" y="2232932"/>
            <a:ext cx="4759663" cy="3115862"/>
          </a:xfrm>
          <a:prstGeom prst="rect">
            <a:avLst/>
          </a:prstGeom>
        </p:spPr>
      </p:pic>
    </p:spTree>
    <p:extLst>
      <p:ext uri="{BB962C8B-B14F-4D97-AF65-F5344CB8AC3E}">
        <p14:creationId xmlns:p14="http://schemas.microsoft.com/office/powerpoint/2010/main" val="1385891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r>
              <a:rPr lang="en-US" altLang="en-US" sz="2800">
                <a:solidFill>
                  <a:srgbClr val="000000"/>
                </a:solidFill>
                <a:cs typeface="Calibri" panose="020F0502020204030204"/>
              </a:rPr>
              <a:t> Other possible separators:</a:t>
            </a:r>
            <a:endParaRPr lang="en-US" sz="2000"/>
          </a:p>
          <a:p>
            <a:endParaRPr lang="en-US" altLang="en-US" sz="2000">
              <a:solidFill>
                <a:srgbClr val="000000"/>
              </a:solidFill>
              <a:cs typeface="Calibri" panose="020F0502020204030204"/>
            </a:endParaRPr>
          </a:p>
          <a:p>
            <a:endParaRPr lang="en-US" altLang="en-US" sz="1000">
              <a:solidFill>
                <a:srgbClr val="000000"/>
              </a:solidFill>
              <a:cs typeface="Calibri" panose="020F0502020204030204"/>
            </a:endParaRPr>
          </a:p>
          <a:p>
            <a:r>
              <a:rPr lang="en-US" altLang="en-US" sz="1000">
                <a:solidFill>
                  <a:srgbClr val="000000"/>
                </a:solidFill>
                <a:cs typeface="Calibri" panose="020F0502020204030204"/>
              </a:rPr>
              <a:t>import matplotlib.pyplot as pl</a:t>
            </a:r>
          </a:p>
          <a:p>
            <a:r>
              <a:rPr lang="en-US" altLang="en-US" sz="1000">
                <a:solidFill>
                  <a:srgbClr val="000000"/>
                </a:solidFill>
                <a:cs typeface="Calibri" panose="020F0502020204030204"/>
              </a:rPr>
              <a:t>import matplotlib.pyplot as pl</a:t>
            </a:r>
          </a:p>
          <a:p>
            <a:r>
              <a:rPr lang="en-US" altLang="en-US" sz="1000">
                <a:solidFill>
                  <a:srgbClr val="000000"/>
                </a:solidFill>
                <a:cs typeface="Calibri" panose="020F0502020204030204"/>
              </a:rPr>
              <a:t>import scipy.optimize as spo</a:t>
            </a:r>
          </a:p>
          <a:p>
            <a:r>
              <a:rPr lang="en-US" altLang="en-US" sz="1000">
                <a:solidFill>
                  <a:srgbClr val="000000"/>
                </a:solidFill>
                <a:cs typeface="Calibri" panose="020F0502020204030204"/>
              </a:rPr>
              <a:t>import numpy as np</a:t>
            </a:r>
          </a:p>
          <a:p>
            <a:r>
              <a:rPr lang="en-US" altLang="en-US" sz="1000">
                <a:solidFill>
                  <a:srgbClr val="000000"/>
                </a:solidFill>
                <a:cs typeface="Calibri" panose="020F0502020204030204"/>
              </a:rPr>
              <a:t>     </a:t>
            </a:r>
          </a:p>
          <a:p>
            <a:r>
              <a:rPr lang="en-US" altLang="en-US" sz="1000">
                <a:solidFill>
                  <a:srgbClr val="000000"/>
                </a:solidFill>
                <a:cs typeface="Calibri" panose="020F0502020204030204"/>
              </a:rPr>
              <a:t>def line_f(a,b,x):</a:t>
            </a:r>
          </a:p>
          <a:p>
            <a:r>
              <a:rPr lang="en-US" altLang="en-US" sz="1000">
                <a:solidFill>
                  <a:srgbClr val="000000"/>
                </a:solidFill>
                <a:cs typeface="Calibri" panose="020F0502020204030204"/>
              </a:rPr>
              <a:t>    return a*x+b</a:t>
            </a:r>
          </a:p>
          <a:p>
            <a:r>
              <a:rPr lang="en-US" altLang="en-US" sz="1000">
                <a:solidFill>
                  <a:srgbClr val="000000"/>
                </a:solidFill>
                <a:cs typeface="Calibri" panose="020F0502020204030204"/>
              </a:rPr>
              <a:t>X_bomber_mass = [1.0, 1.5, 2, 2.1,3.1]</a:t>
            </a:r>
          </a:p>
          <a:p>
            <a:r>
              <a:rPr lang="en-US" altLang="en-US" sz="1000">
                <a:solidFill>
                  <a:srgbClr val="000000"/>
                </a:solidFill>
                <a:cs typeface="Calibri" panose="020F0502020204030204"/>
              </a:rPr>
              <a:t>X_bomber_speed = [ 1.1, 1.2, 1.3, 1.4, 1.5]</a:t>
            </a:r>
          </a:p>
          <a:p>
            <a:r>
              <a:rPr lang="en-US" altLang="en-US" sz="1000">
                <a:solidFill>
                  <a:srgbClr val="000000"/>
                </a:solidFill>
                <a:cs typeface="Calibri" panose="020F0502020204030204"/>
              </a:rPr>
              <a:t>X_fighter_mass = [0.1,0.15, 0.2 , 0.5, 1.6 ]</a:t>
            </a:r>
          </a:p>
          <a:p>
            <a:r>
              <a:rPr lang="en-US" altLang="en-US" sz="1000">
                <a:solidFill>
                  <a:srgbClr val="000000"/>
                </a:solidFill>
                <a:cs typeface="Calibri" panose="020F0502020204030204"/>
              </a:rPr>
              <a:t>X_fighter_speed = [0.3, 0.4, 0.5, 0.6, 0.7]</a:t>
            </a:r>
          </a:p>
          <a:p>
            <a:r>
              <a:rPr lang="en-US" altLang="en-US" sz="1000">
                <a:solidFill>
                  <a:srgbClr val="000000"/>
                </a:solidFill>
                <a:cs typeface="Calibri" panose="020F0502020204030204"/>
              </a:rPr>
              <a:t>c = np.zeros(2)</a:t>
            </a:r>
          </a:p>
          <a:p>
            <a:r>
              <a:rPr lang="en-US" altLang="en-US" sz="1000">
                <a:solidFill>
                  <a:srgbClr val="000000"/>
                </a:solidFill>
                <a:cs typeface="Calibri" panose="020F0502020204030204"/>
              </a:rPr>
              <a:t>bounds = [(-10,10),(-10,10)]</a:t>
            </a:r>
          </a:p>
          <a:p>
            <a:r>
              <a:rPr lang="en-US" altLang="en-US" sz="1000">
                <a:solidFill>
                  <a:srgbClr val="000000"/>
                </a:solidFill>
                <a:cs typeface="Calibri" panose="020F0502020204030204"/>
              </a:rPr>
              <a:t>b_ub = -np.array([-1.1,-1.2,-1.2,-1.4,-1.5,0.3,0.4,0.5,0.6,0.7])</a:t>
            </a:r>
          </a:p>
          <a:p>
            <a:r>
              <a:rPr lang="en-US" altLang="en-US" sz="1000">
                <a:solidFill>
                  <a:srgbClr val="000000"/>
                </a:solidFill>
                <a:cs typeface="Calibri" panose="020F0502020204030204"/>
              </a:rPr>
              <a:t>A_ub = -np.array([[-1,-1],[-1.5,-1],[-2,-1],[-2.1,-1],[-3.1,-1],[0.1,1],[0.15,1],[0.2,1],[0.5,1],[1.6,1]])</a:t>
            </a:r>
          </a:p>
          <a:p>
            <a:r>
              <a:rPr lang="en-US" altLang="en-US" sz="1000">
                <a:solidFill>
                  <a:srgbClr val="000000"/>
                </a:solidFill>
                <a:cs typeface="Calibri" panose="020F0502020204030204"/>
              </a:rPr>
              <a:t>res=spo.</a:t>
            </a:r>
            <a:r>
              <a:rPr lang="en-US" altLang="en-US" sz="1000" b="1">
                <a:solidFill>
                  <a:srgbClr val="000000"/>
                </a:solidFill>
                <a:cs typeface="Calibri" panose="020F0502020204030204"/>
              </a:rPr>
              <a:t>linprog</a:t>
            </a:r>
            <a:r>
              <a:rPr lang="en-US" altLang="en-US" sz="1000">
                <a:solidFill>
                  <a:srgbClr val="000000"/>
                </a:solidFill>
                <a:cs typeface="Calibri" panose="020F0502020204030204"/>
              </a:rPr>
              <a:t>(c,A_ub,b_ub,bounds=bounds)</a:t>
            </a:r>
          </a:p>
          <a:p>
            <a:r>
              <a:rPr lang="en-US" altLang="en-US" sz="1000">
                <a:solidFill>
                  <a:srgbClr val="000000"/>
                </a:solidFill>
                <a:cs typeface="Calibri" panose="020F0502020204030204"/>
              </a:rPr>
              <a:t>pl.figure()</a:t>
            </a:r>
          </a:p>
          <a:p>
            <a:r>
              <a:rPr lang="en-US" altLang="en-US" sz="1000">
                <a:solidFill>
                  <a:srgbClr val="000000"/>
                </a:solidFill>
                <a:cs typeface="Calibri" panose="020F0502020204030204"/>
              </a:rPr>
              <a:t>pl.scatter(X_bomber_mass,X_bomber_speed)</a:t>
            </a:r>
          </a:p>
          <a:p>
            <a:r>
              <a:rPr lang="en-US" altLang="en-US" sz="1000">
                <a:solidFill>
                  <a:srgbClr val="000000"/>
                </a:solidFill>
                <a:cs typeface="Calibri" panose="020F0502020204030204"/>
              </a:rPr>
              <a:t>pl.scatter(X_fighter_mass,X_fighter_speed)</a:t>
            </a:r>
          </a:p>
          <a:p>
            <a:r>
              <a:rPr lang="en-US" altLang="en-US" sz="1000">
                <a:solidFill>
                  <a:srgbClr val="000000"/>
                </a:solidFill>
                <a:cs typeface="Calibri" panose="020F0502020204030204"/>
              </a:rPr>
              <a:t>x_line = np.array([0,3])</a:t>
            </a:r>
          </a:p>
          <a:p>
            <a:r>
              <a:rPr lang="en-US" altLang="en-US" sz="1000">
                <a:solidFill>
                  <a:srgbClr val="000000"/>
                </a:solidFill>
                <a:cs typeface="Calibri" panose="020F0502020204030204"/>
              </a:rPr>
              <a:t>y_line = line_f(res.x[0]+0.1,res.x[1],x_line)</a:t>
            </a:r>
          </a:p>
          <a:p>
            <a:r>
              <a:rPr lang="en-US" altLang="en-US" sz="1000">
                <a:solidFill>
                  <a:srgbClr val="000000"/>
                </a:solidFill>
                <a:cs typeface="Calibri" panose="020F0502020204030204"/>
              </a:rPr>
              <a:t>pl.plot(x_line,y_line)</a:t>
            </a:r>
          </a:p>
          <a:p>
            <a:r>
              <a:rPr lang="en-US" altLang="en-US" sz="1000">
                <a:solidFill>
                  <a:srgbClr val="000000"/>
                </a:solidFill>
                <a:cs typeface="Calibri" panose="020F0502020204030204"/>
              </a:rPr>
              <a:t>pl.show()</a:t>
            </a:r>
          </a:p>
          <a:p>
            <a:endParaRPr lang="en-US" sz="2600"/>
          </a:p>
          <a:p>
            <a:r>
              <a:rPr lang="en-US" sz="2600"/>
              <a:t>Problem: the separator line is not unique. This will be addressed in Linear Support Vector Machine classification method</a:t>
            </a:r>
            <a:endParaRPr lang="en-US" sz="2600" dirty="0"/>
          </a:p>
        </p:txBody>
      </p:sp>
      <p:pic>
        <p:nvPicPr>
          <p:cNvPr id="6" name="Picture 5">
            <a:extLst>
              <a:ext uri="{FF2B5EF4-FFF2-40B4-BE49-F238E27FC236}">
                <a16:creationId xmlns:a16="http://schemas.microsoft.com/office/drawing/2014/main" id="{D1AB8195-323D-43FE-8007-1E8C765A0DA0}"/>
              </a:ext>
            </a:extLst>
          </p:cNvPr>
          <p:cNvPicPr>
            <a:picLocks noChangeAspect="1"/>
          </p:cNvPicPr>
          <p:nvPr/>
        </p:nvPicPr>
        <p:blipFill>
          <a:blip r:embed="rId2"/>
          <a:stretch>
            <a:fillRect/>
          </a:stretch>
        </p:blipFill>
        <p:spPr>
          <a:xfrm>
            <a:off x="5821691" y="2146783"/>
            <a:ext cx="4421534" cy="2989735"/>
          </a:xfrm>
          <a:prstGeom prst="rect">
            <a:avLst/>
          </a:prstGeom>
        </p:spPr>
      </p:pic>
    </p:spTree>
    <p:extLst>
      <p:ext uri="{BB962C8B-B14F-4D97-AF65-F5344CB8AC3E}">
        <p14:creationId xmlns:p14="http://schemas.microsoft.com/office/powerpoint/2010/main" val="8140259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84272" y="674887"/>
            <a:ext cx="11358182" cy="6647974"/>
          </a:xfrm>
          <a:prstGeom prst="rect">
            <a:avLst/>
          </a:prstGeom>
        </p:spPr>
        <p:txBody>
          <a:bodyPr wrap="square">
            <a:spAutoFit/>
          </a:bodyPr>
          <a:lstStyle/>
          <a:p>
            <a:r>
              <a:rPr lang="en-US" altLang="en-US" dirty="0">
                <a:solidFill>
                  <a:srgbClr val="000000"/>
                </a:solidFill>
                <a:cs typeface="Calibri" panose="020F0502020204030204"/>
              </a:rPr>
              <a:t>What if we do not have mathematical software to solve systems of linear inequalities?</a:t>
            </a:r>
          </a:p>
          <a:p>
            <a:endParaRPr lang="en-US" dirty="0">
              <a:solidFill>
                <a:srgbClr val="000000"/>
              </a:solidFill>
              <a:cs typeface="Calibri" panose="020F0502020204030204"/>
            </a:endParaRPr>
          </a:p>
          <a:p>
            <a:r>
              <a:rPr lang="en-US" dirty="0">
                <a:solidFill>
                  <a:srgbClr val="000000"/>
                </a:solidFill>
                <a:cs typeface="Calibri" panose="020F0502020204030204"/>
              </a:rPr>
              <a:t>Consider </a:t>
            </a:r>
            <a:r>
              <a:rPr lang="en-US" i="1" dirty="0">
                <a:solidFill>
                  <a:srgbClr val="000000"/>
                </a:solidFill>
                <a:cs typeface="Calibri" panose="020F0502020204030204"/>
              </a:rPr>
              <a:t>sequential learning </a:t>
            </a:r>
            <a:r>
              <a:rPr lang="en-US" dirty="0">
                <a:solidFill>
                  <a:srgbClr val="000000"/>
                </a:solidFill>
                <a:cs typeface="Calibri" panose="020F0502020204030204"/>
              </a:rPr>
              <a:t>approach: </a:t>
            </a:r>
          </a:p>
          <a:p>
            <a:endParaRPr lang="en-US" dirty="0">
              <a:solidFill>
                <a:srgbClr val="000000"/>
              </a:solidFill>
              <a:cs typeface="Calibri" panose="020F0502020204030204"/>
            </a:endParaRPr>
          </a:p>
          <a:p>
            <a:r>
              <a:rPr lang="en-US" b="1" i="1" dirty="0">
                <a:solidFill>
                  <a:srgbClr val="000000"/>
                </a:solidFill>
                <a:cs typeface="Calibri" panose="020F0502020204030204"/>
              </a:rPr>
              <a:t>Assumption</a:t>
            </a:r>
            <a:r>
              <a:rPr lang="en-US" dirty="0">
                <a:solidFill>
                  <a:srgbClr val="000000"/>
                </a:solidFill>
                <a:cs typeface="Calibri" panose="020F0502020204030204"/>
              </a:rPr>
              <a:t>: observations are available one at a time.</a:t>
            </a:r>
          </a:p>
          <a:p>
            <a:r>
              <a:rPr lang="en-US" b="1" i="1" dirty="0">
                <a:solidFill>
                  <a:srgbClr val="000000"/>
                </a:solidFill>
                <a:cs typeface="Calibri" panose="020F0502020204030204"/>
              </a:rPr>
              <a:t>Example</a:t>
            </a:r>
            <a:r>
              <a:rPr lang="en-US" dirty="0">
                <a:solidFill>
                  <a:srgbClr val="000000"/>
                </a:solidFill>
                <a:cs typeface="Calibri" panose="020F0502020204030204"/>
              </a:rPr>
              <a:t>: real time data such as stock price quotes.</a:t>
            </a:r>
          </a:p>
          <a:p>
            <a:endParaRPr lang="en-US" dirty="0">
              <a:solidFill>
                <a:srgbClr val="000000"/>
              </a:solidFill>
              <a:cs typeface="Calibri" panose="020F0502020204030204"/>
            </a:endParaRPr>
          </a:p>
          <a:p>
            <a:r>
              <a:rPr lang="en-US" dirty="0">
                <a:solidFill>
                  <a:srgbClr val="000000"/>
                </a:solidFill>
                <a:cs typeface="Calibri" panose="020F0502020204030204"/>
              </a:rPr>
              <a:t>The classification line is adjusted sequentially.  As soon as new observation is available, the separation line is adjusted so that all observations known so far are classified correctly.</a:t>
            </a:r>
          </a:p>
          <a:p>
            <a:r>
              <a:rPr lang="en-US" dirty="0">
                <a:solidFill>
                  <a:srgbClr val="000000"/>
                </a:solidFill>
                <a:cs typeface="Calibri" panose="020F0502020204030204"/>
              </a:rPr>
              <a:t>Such algorithms of sequential earning are called </a:t>
            </a:r>
            <a:r>
              <a:rPr lang="en-US" i="1" dirty="0">
                <a:solidFill>
                  <a:srgbClr val="000000"/>
                </a:solidFill>
                <a:cs typeface="Calibri" panose="020F0502020204030204"/>
              </a:rPr>
              <a:t>online learning algorithms.</a:t>
            </a:r>
          </a:p>
          <a:p>
            <a:endParaRPr lang="en-US" i="1" dirty="0">
              <a:solidFill>
                <a:srgbClr val="000000"/>
              </a:solidFill>
              <a:cs typeface="Calibri" panose="020F0502020204030204"/>
            </a:endParaRPr>
          </a:p>
          <a:p>
            <a:r>
              <a:rPr lang="en-US" i="1" dirty="0">
                <a:solidFill>
                  <a:srgbClr val="000000"/>
                </a:solidFill>
                <a:cs typeface="Calibri" panose="020F0502020204030204"/>
              </a:rPr>
              <a:t>Perceptron algorithm (</a:t>
            </a:r>
            <a:r>
              <a:rPr lang="en-US" i="1" dirty="0" err="1">
                <a:solidFill>
                  <a:srgbClr val="000000"/>
                </a:solidFill>
                <a:cs typeface="Calibri" panose="020F0502020204030204"/>
              </a:rPr>
              <a:t>Aiserman</a:t>
            </a:r>
            <a:r>
              <a:rPr lang="en-US" i="1" dirty="0">
                <a:solidFill>
                  <a:srgbClr val="000000"/>
                </a:solidFill>
                <a:cs typeface="Calibri" panose="020F0502020204030204"/>
              </a:rPr>
              <a:t>, Braverman, </a:t>
            </a:r>
            <a:r>
              <a:rPr lang="en-US" i="1" dirty="0" err="1">
                <a:solidFill>
                  <a:srgbClr val="000000"/>
                </a:solidFill>
                <a:cs typeface="Calibri" panose="020F0502020204030204"/>
              </a:rPr>
              <a:t>Rosonoer</a:t>
            </a:r>
            <a:r>
              <a:rPr lang="en-US" i="1" dirty="0">
                <a:solidFill>
                  <a:srgbClr val="000000"/>
                </a:solidFill>
                <a:cs typeface="Calibri" panose="020F0502020204030204"/>
              </a:rPr>
              <a:t>, 1964) :</a:t>
            </a:r>
          </a:p>
          <a:p>
            <a:r>
              <a:rPr lang="en-US" i="1" dirty="0">
                <a:solidFill>
                  <a:srgbClr val="000000"/>
                </a:solidFill>
                <a:cs typeface="Calibri" panose="020F0502020204030204"/>
              </a:rPr>
              <a:t>The name of the algorithm comes from the connection with artificial neural networks (ANN). It ill be discussed later when we talk about ANN.</a:t>
            </a:r>
          </a:p>
          <a:p>
            <a:r>
              <a:rPr lang="en-US" i="1" dirty="0">
                <a:solidFill>
                  <a:srgbClr val="000000"/>
                </a:solidFill>
                <a:cs typeface="Calibri" panose="020F0502020204030204"/>
              </a:rPr>
              <a:t>The simplest version of the algorithm finds the separation line between two classes of data. Kernel (nonlinear) version of the algorithm is discussed later.</a:t>
            </a:r>
          </a:p>
          <a:p>
            <a:r>
              <a:rPr lang="en-US" i="1" dirty="0">
                <a:solidFill>
                  <a:srgbClr val="000000"/>
                </a:solidFill>
                <a:cs typeface="Calibri" panose="020F0502020204030204"/>
              </a:rPr>
              <a:t>The algorithm works for multi –dimensional datasets.</a:t>
            </a:r>
          </a:p>
          <a:p>
            <a:endParaRPr lang="en-US" i="1" dirty="0">
              <a:solidFill>
                <a:srgbClr val="000000"/>
              </a:solidFill>
              <a:cs typeface="Calibri" panose="020F0502020204030204"/>
            </a:endParaRPr>
          </a:p>
          <a:p>
            <a:r>
              <a:rPr lang="en-US" i="1" dirty="0">
                <a:solidFill>
                  <a:srgbClr val="000000"/>
                </a:solidFill>
                <a:cs typeface="Calibri" panose="020F0502020204030204"/>
              </a:rPr>
              <a:t>Here the algorithm is demonstrated on the airplane dataset. This dataset is a binary dataset ( two classes of data).  </a:t>
            </a:r>
          </a:p>
          <a:p>
            <a:endParaRPr lang="en-US" i="1" dirty="0">
              <a:solidFill>
                <a:srgbClr val="000000"/>
              </a:solidFill>
              <a:cs typeface="Calibri" panose="020F0502020204030204"/>
            </a:endParaRPr>
          </a:p>
          <a:p>
            <a:endParaRPr lang="en-US" i="1" dirty="0">
              <a:solidFill>
                <a:srgbClr val="000000"/>
              </a:solidFill>
              <a:cs typeface="Calibri" panose="020F0502020204030204"/>
            </a:endParaRPr>
          </a:p>
          <a:p>
            <a:endParaRPr lang="en-US"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p:spTree>
    <p:extLst>
      <p:ext uri="{BB962C8B-B14F-4D97-AF65-F5344CB8AC3E}">
        <p14:creationId xmlns:p14="http://schemas.microsoft.com/office/powerpoint/2010/main" val="343879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74887"/>
                <a:ext cx="11358182" cy="5539978"/>
              </a:xfrm>
              <a:prstGeom prst="rect">
                <a:avLst/>
              </a:prstGeom>
            </p:spPr>
            <p:txBody>
              <a:bodyPr wrap="square">
                <a:spAutoFit/>
              </a:bodyPr>
              <a:lstStyle/>
              <a:p>
                <a:r>
                  <a:rPr lang="en-US" altLang="en-US" b="1" dirty="0">
                    <a:solidFill>
                      <a:srgbClr val="000000"/>
                    </a:solidFill>
                    <a:cs typeface="Calibri" panose="020F0502020204030204"/>
                  </a:rPr>
                  <a:t>Perceptron algorithm:</a:t>
                </a:r>
              </a:p>
              <a:p>
                <a:r>
                  <a:rPr lang="en-US" dirty="0"/>
                  <a:t>a vector of weights </a:t>
                </a:r>
                <a:r>
                  <a:rPr lang="en-US" b="1" dirty="0"/>
                  <a:t>w</a:t>
                </a:r>
                <a:r>
                  <a:rPr lang="en-US" dirty="0"/>
                  <a:t> is used to classify a sample vector </a:t>
                </a:r>
                <a:r>
                  <a:rPr lang="en-US" b="1" dirty="0"/>
                  <a:t>x</a:t>
                </a:r>
                <a:r>
                  <a:rPr lang="en-US" dirty="0"/>
                  <a:t> as class "one" or class "minus one" according to</a:t>
                </a:r>
              </a:p>
              <a:p>
                <a:r>
                  <a:rPr lang="en-US" dirty="0"/>
                  <a:t>y=sign(</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𝑤</m:t>
                        </m:r>
                      </m:e>
                      <m:sup>
                        <m:r>
                          <a:rPr lang="en-US" i="1" dirty="0">
                            <a:latin typeface="Cambria Math" panose="02040503050406030204" pitchFamily="18" charset="0"/>
                          </a:rPr>
                          <m:t>𝑇</m:t>
                        </m:r>
                      </m:sup>
                    </m:sSup>
                    <m:r>
                      <a:rPr lang="en-US" i="1">
                        <a:latin typeface="Cambria Math" panose="02040503050406030204" pitchFamily="18" charset="0"/>
                      </a:rPr>
                      <m:t>𝑥</m:t>
                    </m:r>
                  </m:oMath>
                </a14:m>
                <a:r>
                  <a:rPr lang="en-US" dirty="0"/>
                  <a:t> + </a:t>
                </a:r>
                <a14:m>
                  <m:oMath xmlns:m="http://schemas.openxmlformats.org/officeDocument/2006/math">
                    <m:r>
                      <a:rPr lang="en-US" b="0" i="1" smtClean="0">
                        <a:latin typeface="Cambria Math" panose="02040503050406030204" pitchFamily="18" charset="0"/>
                      </a:rPr>
                      <m:t>𝑏</m:t>
                    </m:r>
                  </m:oMath>
                </a14:m>
                <a:r>
                  <a:rPr lang="en-US" dirty="0"/>
                  <a:t>)</a:t>
                </a:r>
              </a:p>
              <a:p>
                <a:r>
                  <a:rPr lang="en-US" dirty="0"/>
                  <a:t>where zero is arbitrary mapped to "one" or "minus one" .Her 0 corresponds to “one”.</a:t>
                </a:r>
              </a:p>
              <a:p>
                <a:r>
                  <a:rPr lang="en-US" dirty="0"/>
                  <a:t>Perceptron algorithm is online learning algorithm that works by iteratively improving the model by running it on the training samples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a:t>)</a:t>
                </a:r>
              </a:p>
              <a:p>
                <a:endParaRPr lang="en-US" dirty="0"/>
              </a:p>
              <a:p>
                <a:r>
                  <a:rPr lang="en-US" dirty="0"/>
                  <a:t>Steps of the algorithm:</a:t>
                </a:r>
              </a:p>
              <a:p>
                <a:r>
                  <a:rPr lang="en-US" dirty="0"/>
                  <a:t>1.</a:t>
                </a:r>
                <a14:m>
                  <m:oMath xmlns:m="http://schemas.openxmlformats.org/officeDocument/2006/math">
                    <m:r>
                      <m:rPr>
                        <m:nor/>
                      </m:rPr>
                      <a:rPr lang="en-US"/>
                      <m:t>Initialize</m:t>
                    </m:r>
                    <m:r>
                      <m:rPr>
                        <m:nor/>
                      </m:rPr>
                      <a:rPr lang="en-US" i="1"/>
                      <m:t> </m:t>
                    </m:r>
                    <m:r>
                      <m:rPr>
                        <m:nor/>
                      </m:rPr>
                      <a:rPr lang="en-US" b="1"/>
                      <m:t>w</m:t>
                    </m:r>
                    <m:r>
                      <m:rPr>
                        <m:nor/>
                      </m:rPr>
                      <a:rPr lang="en-US" i="1"/>
                      <m:t> </m:t>
                    </m:r>
                    <m:r>
                      <m:rPr>
                        <m:nor/>
                      </m:rPr>
                      <a:rPr lang="en-US"/>
                      <m:t>to</m:t>
                    </m:r>
                    <m:r>
                      <m:rPr>
                        <m:nor/>
                      </m:rPr>
                      <a:rPr lang="en-US" i="1"/>
                      <m:t> </m:t>
                    </m:r>
                    <m:r>
                      <m:rPr>
                        <m:nor/>
                      </m:rPr>
                      <a:rPr lang="en-US"/>
                      <m:t>an</m:t>
                    </m:r>
                    <m:r>
                      <m:rPr>
                        <m:nor/>
                      </m:rPr>
                      <a:rPr lang="en-US" i="1"/>
                      <m:t> </m:t>
                    </m:r>
                    <m:r>
                      <m:rPr>
                        <m:nor/>
                      </m:rPr>
                      <a:rPr lang="en-US"/>
                      <m:t>all</m:t>
                    </m:r>
                    <m:r>
                      <m:rPr>
                        <m:nor/>
                      </m:rPr>
                      <a:rPr lang="en-US" i="1"/>
                      <m:t>−</m:t>
                    </m:r>
                    <m:r>
                      <m:rPr>
                        <m:nor/>
                      </m:rPr>
                      <a:rPr lang="en-US"/>
                      <m:t>zero</m:t>
                    </m:r>
                    <m:r>
                      <m:rPr>
                        <m:nor/>
                      </m:rPr>
                      <a:rPr lang="en-US" i="1"/>
                      <m:t> </m:t>
                    </m:r>
                    <m:r>
                      <m:rPr>
                        <m:nor/>
                      </m:rPr>
                      <a:rPr lang="en-US"/>
                      <m:t>vector</m:t>
                    </m:r>
                    <m:r>
                      <m:rPr>
                        <m:nor/>
                      </m:rPr>
                      <a:rPr lang="en-US" i="1"/>
                      <m:t> </m:t>
                    </m:r>
                    <m:r>
                      <m:rPr>
                        <m:nor/>
                      </m:rPr>
                      <a:rPr lang="en-US"/>
                      <m:t>of</m:t>
                    </m:r>
                    <m:r>
                      <m:rPr>
                        <m:nor/>
                      </m:rPr>
                      <a:rPr lang="en-US" i="1"/>
                      <m:t> </m:t>
                    </m:r>
                    <m:r>
                      <m:rPr>
                        <m:nor/>
                      </m:rPr>
                      <a:rPr lang="en-US"/>
                      <m:t>length</m:t>
                    </m:r>
                    <m:r>
                      <m:rPr>
                        <m:nor/>
                      </m:rPr>
                      <a:rPr lang="en-US" i="1"/>
                      <m:t> </m:t>
                    </m:r>
                    <m:r>
                      <m:rPr>
                        <m:nor/>
                      </m:rPr>
                      <a:rPr lang="en-US" i="1"/>
                      <m:t>p</m:t>
                    </m:r>
                    <m:r>
                      <m:rPr>
                        <m:nor/>
                      </m:rPr>
                      <a:rPr lang="en-US"/>
                      <m:t>,</m:t>
                    </m:r>
                    <m:r>
                      <m:rPr>
                        <m:nor/>
                      </m:rPr>
                      <a:rPr lang="en-US" i="1"/>
                      <m:t> </m:t>
                    </m:r>
                    <m:r>
                      <m:rPr>
                        <m:nor/>
                      </m:rPr>
                      <a:rPr lang="en-US"/>
                      <m:t>the</m:t>
                    </m:r>
                    <m:r>
                      <m:rPr>
                        <m:nor/>
                      </m:rPr>
                      <a:rPr lang="en-US" i="1"/>
                      <m:t> </m:t>
                    </m:r>
                    <m:r>
                      <m:rPr>
                        <m:nor/>
                      </m:rPr>
                      <a:rPr lang="en-US"/>
                      <m:t>number</m:t>
                    </m:r>
                    <m:r>
                      <m:rPr>
                        <m:nor/>
                      </m:rPr>
                      <a:rPr lang="en-US" i="1"/>
                      <m:t> </m:t>
                    </m:r>
                    <m:r>
                      <m:rPr>
                        <m:nor/>
                      </m:rPr>
                      <a:rPr lang="en-US"/>
                      <m:t>of</m:t>
                    </m:r>
                    <m:r>
                      <m:rPr>
                        <m:nor/>
                      </m:rPr>
                      <a:rPr lang="en-US" i="1"/>
                      <m:t> </m:t>
                    </m:r>
                    <m:r>
                      <m:rPr>
                        <m:nor/>
                      </m:rPr>
                      <a:rPr lang="en-US"/>
                      <m:t>predictors</m:t>
                    </m:r>
                    <m:r>
                      <m:rPr>
                        <m:nor/>
                      </m:rPr>
                      <a:rPr lang="en-US" i="1"/>
                      <m:t> </m:t>
                    </m:r>
                    <m:r>
                      <m:rPr>
                        <m:nor/>
                      </m:rPr>
                      <a:rPr lang="en-US"/>
                      <m:t>(</m:t>
                    </m:r>
                    <m:r>
                      <m:rPr>
                        <m:nor/>
                      </m:rPr>
                      <a:rPr lang="en-US"/>
                      <m:t>features</m:t>
                    </m:r>
                    <m:r>
                      <m:rPr>
                        <m:nor/>
                      </m:rPr>
                      <a:rPr lang="en-US"/>
                      <m:t>).</m:t>
                    </m:r>
                  </m:oMath>
                </a14:m>
                <a:endParaRPr lang="en-US" dirty="0"/>
              </a:p>
              <a:p>
                <a:r>
                  <a:rPr lang="en-US" dirty="0"/>
                  <a:t>Initialize </a:t>
                </a:r>
                <a:r>
                  <a:rPr lang="en-US" b="1" dirty="0"/>
                  <a:t>b</a:t>
                </a:r>
                <a:r>
                  <a:rPr lang="en-US" dirty="0"/>
                  <a:t> to 0.</a:t>
                </a:r>
              </a:p>
              <a:p>
                <a:pPr lvl="0"/>
                <a:r>
                  <a:rPr lang="en-US" dirty="0"/>
                  <a:t>2.Do the following until </a:t>
                </a:r>
                <a:r>
                  <a:rPr lang="en-US" i="1" dirty="0"/>
                  <a:t>yᵢ</a:t>
                </a:r>
                <a:r>
                  <a:rPr lang="en-US" dirty="0"/>
                  <a:t> </a:t>
                </a:r>
                <a:r>
                  <a:rPr lang="en-US" i="1" dirty="0"/>
                  <a:t>(</a:t>
                </a:r>
                <a:r>
                  <a:rPr lang="en-US" b="1" dirty="0"/>
                  <a:t>w</a:t>
                </a:r>
                <a:r>
                  <a:rPr lang="en-US" dirty="0"/>
                  <a:t> x</a:t>
                </a:r>
                <a:r>
                  <a:rPr lang="en-US" i="1" dirty="0"/>
                  <a:t>ᵢ</a:t>
                </a:r>
                <a:r>
                  <a:rPr lang="en-US" b="1" dirty="0"/>
                  <a:t> +b</a:t>
                </a:r>
                <a:r>
                  <a:rPr lang="en-US" i="1" dirty="0"/>
                  <a:t>) &gt; 0 </a:t>
                </a:r>
                <a:r>
                  <a:rPr lang="en-US" dirty="0"/>
                  <a:t>for all </a:t>
                </a:r>
                <a:r>
                  <a:rPr lang="en-US" dirty="0" err="1"/>
                  <a:t>i</a:t>
                </a:r>
                <a:endParaRPr lang="en-US" dirty="0"/>
              </a:p>
              <a:p>
                <a:pPr lvl="1"/>
                <a:r>
                  <a:rPr lang="en-US" dirty="0"/>
                  <a:t>For each training example </a:t>
                </a:r>
                <a:r>
                  <a:rPr lang="en-US" b="1" dirty="0"/>
                  <a:t>x</a:t>
                </a:r>
                <a:r>
                  <a:rPr lang="en-US" i="1" dirty="0"/>
                  <a:t>ᵢ</a:t>
                </a:r>
                <a:r>
                  <a:rPr lang="en-US" dirty="0"/>
                  <a:t> with label </a:t>
                </a:r>
                <a:r>
                  <a:rPr lang="en-US" i="1" dirty="0"/>
                  <a:t>yᵢ</a:t>
                </a:r>
                <a:r>
                  <a:rPr lang="en-US" dirty="0"/>
                  <a:t> ∈ {-1, 1}:</a:t>
                </a:r>
              </a:p>
              <a:p>
                <a:r>
                  <a:rPr lang="en-US" dirty="0"/>
                  <a:t>                    Let </a:t>
                </a:r>
                <a:r>
                  <a:rPr lang="en-US" i="1" dirty="0"/>
                  <a:t>ŷ</a:t>
                </a:r>
                <a:r>
                  <a:rPr lang="en-US" dirty="0"/>
                  <a:t> = sign(</a:t>
                </a:r>
                <a:r>
                  <a:rPr lang="en-US" b="1" dirty="0" err="1"/>
                  <a:t>w</a:t>
                </a:r>
                <a:r>
                  <a:rPr lang="en-US" baseline="30000" dirty="0" err="1"/>
                  <a:t>T</a:t>
                </a:r>
                <a:r>
                  <a:rPr lang="en-US" dirty="0"/>
                  <a:t> </a:t>
                </a:r>
                <a:r>
                  <a:rPr lang="en-US" b="1" dirty="0" err="1"/>
                  <a:t>x+b</a:t>
                </a:r>
                <a:r>
                  <a:rPr lang="en-US" dirty="0"/>
                  <a:t>).</a:t>
                </a:r>
              </a:p>
              <a:p>
                <a:r>
                  <a:rPr lang="en-US" dirty="0"/>
                  <a:t>                    If </a:t>
                </a:r>
                <a:r>
                  <a:rPr lang="en-US" i="1" dirty="0"/>
                  <a:t>ŷ</a:t>
                </a:r>
                <a:r>
                  <a:rPr lang="en-US" dirty="0"/>
                  <a:t> ≠ </a:t>
                </a:r>
                <a:r>
                  <a:rPr lang="en-US" i="1" dirty="0"/>
                  <a:t>yᵢ</a:t>
                </a:r>
                <a:r>
                  <a:rPr lang="en-US" dirty="0"/>
                  <a:t>:</a:t>
                </a:r>
              </a:p>
              <a:p>
                <a:r>
                  <a:rPr lang="en-US" dirty="0"/>
                  <a:t>                           </a:t>
                </a:r>
                <a:r>
                  <a:rPr lang="en-US" b="1" dirty="0"/>
                  <a:t>w</a:t>
                </a:r>
                <a:r>
                  <a:rPr lang="en-US" dirty="0"/>
                  <a:t> = </a:t>
                </a:r>
                <a:r>
                  <a:rPr lang="en-US" b="1" dirty="0"/>
                  <a:t>w</a:t>
                </a:r>
                <a:r>
                  <a:rPr lang="en-US" dirty="0"/>
                  <a:t> + </a:t>
                </a:r>
                <a:r>
                  <a:rPr lang="en-US" i="1" dirty="0"/>
                  <a:t>yᵢ</a:t>
                </a:r>
                <a:r>
                  <a:rPr lang="en-US" dirty="0"/>
                  <a:t> </a:t>
                </a:r>
                <a:r>
                  <a:rPr lang="en-US" b="1" dirty="0"/>
                  <a:t>x</a:t>
                </a:r>
                <a:r>
                  <a:rPr lang="en-US" i="1" dirty="0"/>
                  <a:t>ᵢ</a:t>
                </a:r>
                <a:endParaRPr lang="en-US" dirty="0"/>
              </a:p>
              <a:p>
                <a:r>
                  <a:rPr lang="en-US" i="1" dirty="0"/>
                  <a:t>                            </a:t>
                </a:r>
                <a:r>
                  <a:rPr lang="en-US" b="1" dirty="0"/>
                  <a:t>b</a:t>
                </a:r>
                <a:r>
                  <a:rPr lang="en-US" dirty="0"/>
                  <a:t> = </a:t>
                </a:r>
                <a:r>
                  <a:rPr lang="en-US" b="1" dirty="0"/>
                  <a:t>b</a:t>
                </a:r>
                <a:r>
                  <a:rPr lang="en-US" dirty="0"/>
                  <a:t> + </a:t>
                </a:r>
                <a:r>
                  <a:rPr lang="en-US" i="1" dirty="0"/>
                  <a:t>yᵢ</a:t>
                </a:r>
                <a:r>
                  <a:rPr lang="en-US" dirty="0"/>
                  <a:t> </a:t>
                </a:r>
              </a:p>
              <a:p>
                <a:endParaRPr lang="en-US" i="1" dirty="0">
                  <a:solidFill>
                    <a:srgbClr val="000000"/>
                  </a:solidFill>
                  <a:cs typeface="Calibri" panose="020F0502020204030204"/>
                </a:endParaRPr>
              </a:p>
              <a:p>
                <a:endParaRPr lang="en-US"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74887"/>
                <a:ext cx="11358182" cy="5539978"/>
              </a:xfrm>
              <a:prstGeom prst="rect">
                <a:avLst/>
              </a:prstGeom>
              <a:blipFill>
                <a:blip r:embed="rId2"/>
                <a:stretch>
                  <a:fillRect l="-483" t="-6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17AE1B4-6773-40F8-A8CB-7F4234EA2559}"/>
              </a:ext>
            </a:extLst>
          </p:cNvPr>
          <p:cNvPicPr/>
          <p:nvPr/>
        </p:nvPicPr>
        <p:blipFill>
          <a:blip r:embed="rId3"/>
          <a:stretch>
            <a:fillRect/>
          </a:stretch>
        </p:blipFill>
        <p:spPr>
          <a:xfrm>
            <a:off x="6149611" y="3758110"/>
            <a:ext cx="3243276" cy="2516337"/>
          </a:xfrm>
          <a:prstGeom prst="rect">
            <a:avLst/>
          </a:prstGeom>
        </p:spPr>
      </p:pic>
    </p:spTree>
    <p:extLst>
      <p:ext uri="{BB962C8B-B14F-4D97-AF65-F5344CB8AC3E}">
        <p14:creationId xmlns:p14="http://schemas.microsoft.com/office/powerpoint/2010/main" val="421567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290180" y="678442"/>
                <a:ext cx="11461289" cy="6091989"/>
              </a:xfrm>
              <a:prstGeom prst="rect">
                <a:avLst/>
              </a:prstGeom>
            </p:spPr>
            <p:txBody>
              <a:bodyPr wrap="square">
                <a:spAutoFit/>
              </a:bodyPr>
              <a:lstStyle/>
              <a:p>
                <a:r>
                  <a:rPr lang="en-US" altLang="en-US" sz="2800" dirty="0">
                    <a:solidFill>
                      <a:srgbClr val="000000"/>
                    </a:solidFill>
                    <a:cs typeface="Calibri" panose="020F0502020204030204"/>
                  </a:rPr>
                  <a:t> Let us define a notion of a margin:</a:t>
                </a:r>
              </a:p>
              <a:p>
                <a:endParaRPr lang="en-US" altLang="en-US" sz="1000" dirty="0">
                  <a:solidFill>
                    <a:srgbClr val="000000"/>
                  </a:solidFill>
                  <a:cs typeface="Calibri" panose="020F0502020204030204"/>
                </a:endParaRPr>
              </a:p>
              <a:p>
                <a:r>
                  <a:rPr lang="en-US" sz="2400" dirty="0"/>
                  <a:t>For a given separation line we can define a point </a:t>
                </a:r>
                <a14:m>
                  <m:oMath xmlns:m="http://schemas.openxmlformats.org/officeDocument/2006/math">
                    <m:sSub>
                      <m:sSubPr>
                        <m:ctrlPr>
                          <a:rPr lang="pt-BR" sz="2400" i="1">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𝐴</m:t>
                        </m:r>
                      </m:sub>
                    </m:sSub>
                    <m:r>
                      <a:rPr lang="pt-BR" sz="2400" i="1">
                        <a:latin typeface="Cambria Math" panose="02040503050406030204" pitchFamily="18" charset="0"/>
                      </a:rPr>
                      <m:t> </m:t>
                    </m:r>
                  </m:oMath>
                </a14:m>
                <a:r>
                  <a:rPr lang="en-US" sz="2400" dirty="0"/>
                  <a:t>closest to this line among points in class A, and point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𝐵</m:t>
                        </m:r>
                      </m:sub>
                    </m:sSub>
                  </m:oMath>
                </a14:m>
                <a:r>
                  <a:rPr lang="en-US" sz="2400" dirty="0"/>
                  <a:t> closest to this line among points in class B. The margin is the distance from the separation line to the closest point in one class.  To compute distance we use the direction of the normal vector w to the separation line. A unit vector </a:t>
                </a:r>
                <a14:m>
                  <m:oMath xmlns:m="http://schemas.openxmlformats.org/officeDocument/2006/math">
                    <m:r>
                      <m:rPr>
                        <m:sty m:val="p"/>
                      </m:rPr>
                      <a:rPr lang="en-US" sz="2400" dirty="0">
                        <a:latin typeface="Cambria Math" panose="02040503050406030204" pitchFamily="18" charset="0"/>
                      </a:rPr>
                      <m:t>e</m:t>
                    </m:r>
                  </m:oMath>
                </a14:m>
                <a:r>
                  <a:rPr lang="en-US" sz="2400" dirty="0"/>
                  <a:t> in the direction of w is given by </a:t>
                </a:r>
                <a14:m>
                  <m:oMath xmlns:m="http://schemas.openxmlformats.org/officeDocument/2006/math">
                    <m:r>
                      <m:rPr>
                        <m:sty m:val="p"/>
                      </m:rPr>
                      <a:rPr lang="en-US" sz="2400" b="0" i="0" dirty="0" smtClean="0">
                        <a:latin typeface="Cambria Math" panose="02040503050406030204" pitchFamily="18" charset="0"/>
                      </a:rPr>
                      <m:t>e</m:t>
                    </m:r>
                    <m:r>
                      <a:rPr lang="en-US" sz="2400" b="0" i="0" dirty="0" smtClean="0">
                        <a:latin typeface="Cambria Math" panose="02040503050406030204" pitchFamily="18" charset="0"/>
                      </a:rPr>
                      <m:t>=</m:t>
                    </m:r>
                    <m:f>
                      <m:fPr>
                        <m:ctrlPr>
                          <a:rPr lang="en-US" sz="2400" b="0" i="1" dirty="0" smtClean="0">
                            <a:latin typeface="Cambria Math" panose="02040503050406030204" pitchFamily="18" charset="0"/>
                          </a:rPr>
                        </m:ctrlPr>
                      </m:fPr>
                      <m:num>
                        <m:r>
                          <a:rPr lang="en-US" sz="2400" i="1" dirty="0">
                            <a:latin typeface="Cambria Math" panose="02040503050406030204" pitchFamily="18" charset="0"/>
                          </a:rPr>
                          <m:t>𝑤</m:t>
                        </m:r>
                      </m:num>
                      <m:den>
                        <m:d>
                          <m:dPr>
                            <m:begChr m:val="|"/>
                            <m:endChr m:val="|"/>
                            <m:ctrlPr>
                              <a:rPr lang="en-US" sz="2400" i="1" dirty="0">
                                <a:latin typeface="Cambria Math" panose="02040503050406030204" pitchFamily="18" charset="0"/>
                              </a:rPr>
                            </m:ctrlPr>
                          </m:dPr>
                          <m:e>
                            <m:d>
                              <m:dPr>
                                <m:begChr m:val="|"/>
                                <m:endChr m:val="|"/>
                                <m:ctrlPr>
                                  <a:rPr lang="en-US" sz="2400" i="1" dirty="0">
                                    <a:latin typeface="Cambria Math" panose="02040503050406030204" pitchFamily="18" charset="0"/>
                                  </a:rPr>
                                </m:ctrlPr>
                              </m:dPr>
                              <m:e>
                                <m:r>
                                  <a:rPr lang="en-US" sz="2400" i="1" dirty="0">
                                    <a:latin typeface="Cambria Math" panose="02040503050406030204" pitchFamily="18" charset="0"/>
                                  </a:rPr>
                                  <m:t>𝑤</m:t>
                                </m:r>
                              </m:e>
                            </m:d>
                          </m:e>
                        </m:d>
                      </m:den>
                    </m:f>
                  </m:oMath>
                </a14:m>
                <a:r>
                  <a:rPr lang="en-US" sz="2400" dirty="0"/>
                  <a:t> and has length 1, where </a:t>
                </a:r>
                <a14:m>
                  <m:oMath xmlns:m="http://schemas.openxmlformats.org/officeDocument/2006/math">
                    <m:r>
                      <a:rPr lang="en-US" sz="2400" b="0" i="1" dirty="0" smtClean="0">
                        <a:latin typeface="Cambria Math" panose="02040503050406030204" pitchFamily="18" charset="0"/>
                      </a:rPr>
                      <m:t>||</m:t>
                    </m:r>
                    <m:r>
                      <a:rPr lang="en-US" sz="2400" b="0" i="1" dirty="0" smtClean="0">
                        <a:latin typeface="Cambria Math" panose="02040503050406030204" pitchFamily="18" charset="0"/>
                      </a:rPr>
                      <m:t>𝑤</m:t>
                    </m:r>
                    <m:r>
                      <a:rPr lang="en-US" sz="2400" b="0" i="1" dirty="0" smtClean="0">
                        <a:latin typeface="Cambria Math" panose="02040503050406030204" pitchFamily="18" charset="0"/>
                      </a:rPr>
                      <m:t>||=</m:t>
                    </m:r>
                    <m:rad>
                      <m:radPr>
                        <m:degHide m:val="on"/>
                        <m:ctrlPr>
                          <a:rPr lang="en-US" sz="2400" i="1" dirty="0">
                            <a:latin typeface="Cambria Math" panose="02040503050406030204" pitchFamily="18" charset="0"/>
                          </a:rPr>
                        </m:ctrlPr>
                      </m:radPr>
                      <m:deg/>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r>
                          <a:rPr lang="en-US" sz="2400" i="1" dirty="0">
                            <a:latin typeface="Cambria Math" panose="02040503050406030204" pitchFamily="18" charset="0"/>
                          </a:rPr>
                          <m:t>𝑤</m:t>
                        </m:r>
                      </m:e>
                    </m:rad>
                  </m:oMath>
                </a14:m>
                <a:r>
                  <a:rPr lang="en-US" sz="2600" dirty="0"/>
                  <a:t>            </a:t>
                </a:r>
                <a:r>
                  <a:rPr lang="en-US" b="1" i="1" dirty="0"/>
                  <a:t>picture from </a:t>
                </a:r>
                <a:r>
                  <a:rPr lang="en-US" b="1" i="1" dirty="0" err="1"/>
                  <a:t>wikipedia</a:t>
                </a:r>
                <a:endParaRPr lang="en-US" b="1" i="1" dirty="0"/>
              </a:p>
              <a:p>
                <a:r>
                  <a:rPr lang="en-US" sz="2600" dirty="0"/>
                  <a:t>                                                                                           </a:t>
                </a:r>
              </a:p>
              <a:p>
                <a:r>
                  <a:rPr lang="en-US" sz="2600" dirty="0"/>
                  <a:t>           </a:t>
                </a:r>
              </a:p>
              <a:p>
                <a:r>
                  <a:rPr lang="en-US" sz="2600" dirty="0"/>
                  <a:t>The margin of  separating line with respect to dataset X</a:t>
                </a:r>
                <a:r>
                  <a:rPr lang="en-US" sz="3200" dirty="0"/>
                  <a:t> :</a:t>
                </a:r>
              </a:p>
              <a:p>
                <a14:m>
                  <m:oMath xmlns:m="http://schemas.openxmlformats.org/officeDocument/2006/math">
                    <m:sSub>
                      <m:sSubPr>
                        <m:ctrlPr>
                          <a:rPr lang="pt-BR" sz="3200" i="1">
                            <a:latin typeface="Cambria Math" panose="02040503050406030204" pitchFamily="18" charset="0"/>
                          </a:rPr>
                        </m:ctrlPr>
                      </m:sSubPr>
                      <m:e>
                        <m:r>
                          <a:rPr lang="en-US" sz="3200" b="0" i="1" smtClean="0">
                            <a:latin typeface="Cambria Math" panose="02040503050406030204" pitchFamily="18" charset="0"/>
                          </a:rPr>
                          <m:t>𝑚</m:t>
                        </m:r>
                      </m:e>
                      <m:sub>
                        <m:r>
                          <a:rPr lang="en-US" sz="3200" b="0" i="1" smtClean="0">
                            <a:latin typeface="Cambria Math" panose="02040503050406030204" pitchFamily="18" charset="0"/>
                          </a:rPr>
                          <m:t>𝑋</m:t>
                        </m:r>
                      </m:sub>
                    </m:sSub>
                  </m:oMath>
                </a14:m>
                <a:r>
                  <a:rPr lang="en-US" sz="2600" dirty="0"/>
                  <a:t>=</a:t>
                </a:r>
                <a:r>
                  <a:rPr lang="en-US" sz="2000" dirty="0"/>
                  <a:t> </a:t>
                </a:r>
                <a14:m>
                  <m:oMath xmlns:m="http://schemas.openxmlformats.org/officeDocument/2006/math">
                    <m:f>
                      <m:fPr>
                        <m:ctrlPr>
                          <a:rPr lang="en-US" sz="2000" i="1" dirty="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2</m:t>
                        </m:r>
                      </m:den>
                    </m:f>
                  </m:oMath>
                </a14:m>
                <a:r>
                  <a:rPr lang="en-US" sz="2400" dirty="0"/>
                  <a:t> </a:t>
                </a:r>
                <a14:m>
                  <m:oMath xmlns:m="http://schemas.openxmlformats.org/officeDocument/2006/math">
                    <m:sSup>
                      <m:sSupPr>
                        <m:ctrlPr>
                          <a:rPr lang="en-US" sz="2400" i="1" dirty="0">
                            <a:latin typeface="Cambria Math" panose="02040503050406030204" pitchFamily="18" charset="0"/>
                          </a:rPr>
                        </m:ctrlPr>
                      </m:sSupPr>
                      <m:e>
                        <m:r>
                          <a:rPr lang="en-US" sz="2400" i="1" dirty="0">
                            <a:latin typeface="Cambria Math" panose="02040503050406030204" pitchFamily="18" charset="0"/>
                          </a:rPr>
                          <m:t>𝑤</m:t>
                        </m:r>
                      </m:e>
                      <m:sup>
                        <m:r>
                          <a:rPr lang="en-US" sz="2400" i="1" dirty="0">
                            <a:latin typeface="Cambria Math" panose="02040503050406030204" pitchFamily="18" charset="0"/>
                          </a:rPr>
                          <m:t>𝑇</m:t>
                        </m:r>
                      </m:sup>
                    </m:sSup>
                  </m:oMath>
                </a14:m>
                <a:r>
                  <a:rPr lang="en-US" sz="2400" dirty="0"/>
                  <a:t>(</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𝐴</m:t>
                        </m:r>
                      </m:sub>
                    </m:sSub>
                    <m:r>
                      <a:rPr lang="pt-BR" sz="2400" i="1">
                        <a:latin typeface="Cambria Math" panose="02040503050406030204" pitchFamily="18" charset="0"/>
                      </a:rPr>
                      <m:t> </m:t>
                    </m:r>
                  </m:oMath>
                </a14:m>
                <a:r>
                  <a:rPr lang="en-US" sz="2600" dirty="0"/>
                  <a:t>-</a:t>
                </a:r>
                <a:r>
                  <a:rPr lang="pt-BR" sz="2600" dirty="0"/>
                  <a:t> </a:t>
                </a:r>
                <a14:m>
                  <m:oMath xmlns:m="http://schemas.openxmlformats.org/officeDocument/2006/math">
                    <m:sSub>
                      <m:sSubPr>
                        <m:ctrlPr>
                          <a:rPr lang="pt-BR" sz="2600" i="1">
                            <a:latin typeface="Cambria Math" panose="02040503050406030204" pitchFamily="18" charset="0"/>
                          </a:rPr>
                        </m:ctrlPr>
                      </m:sSubPr>
                      <m:e>
                        <m:r>
                          <a:rPr lang="en-US" sz="2600" i="1">
                            <a:latin typeface="Cambria Math" panose="02040503050406030204" pitchFamily="18" charset="0"/>
                          </a:rPr>
                          <m:t>𝑥</m:t>
                        </m:r>
                      </m:e>
                      <m:sub>
                        <m:r>
                          <a:rPr lang="en-US" sz="2600" b="0" i="1" smtClean="0">
                            <a:latin typeface="Cambria Math" panose="02040503050406030204" pitchFamily="18" charset="0"/>
                          </a:rPr>
                          <m:t>𝐵</m:t>
                        </m:r>
                      </m:sub>
                    </m:sSub>
                  </m:oMath>
                </a14:m>
                <a:r>
                  <a:rPr lang="en-US" sz="2600" dirty="0"/>
                  <a:t>)   (*)</a:t>
                </a:r>
              </a:p>
              <a:p>
                <a:r>
                  <a:rPr lang="en-US" sz="2000" dirty="0"/>
                  <a:t>where we assume that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pt-BR" sz="2000" i="1">
                        <a:latin typeface="Cambria Math" panose="02040503050406030204" pitchFamily="18" charset="0"/>
                      </a:rPr>
                      <m:t> </m:t>
                    </m:r>
                  </m:oMath>
                </a14:m>
                <a:r>
                  <a:rPr lang="en-US" sz="2000" dirty="0"/>
                  <a:t>and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pt-BR" sz="2000" i="1">
                        <a:latin typeface="Cambria Math" panose="02040503050406030204" pitchFamily="18" charset="0"/>
                      </a:rPr>
                      <m:t> </m:t>
                    </m:r>
                  </m:oMath>
                </a14:m>
                <a:r>
                  <a:rPr lang="en-US" sz="2000" dirty="0"/>
                  <a:t>are equidistant from decision boundary, i.e. for some constant </a:t>
                </a:r>
                <a14:m>
                  <m:oMath xmlns:m="http://schemas.openxmlformats.org/officeDocument/2006/math">
                    <m:r>
                      <a:rPr lang="en-US" sz="2000" b="0" i="1" smtClean="0">
                        <a:latin typeface="Cambria Math" panose="02040503050406030204" pitchFamily="18" charset="0"/>
                      </a:rPr>
                      <m:t>𝑎</m:t>
                    </m:r>
                    <m:r>
                      <a:rPr lang="en-US" sz="2000" b="0" i="1" smtClean="0">
                        <a:latin typeface="Cambria Math" panose="02040503050406030204" pitchFamily="18" charset="0"/>
                      </a:rPr>
                      <m:t>&gt;0: </m:t>
                    </m:r>
                  </m:oMath>
                </a14:m>
                <a:r>
                  <a:rPr lang="en-US" sz="2000" b="0" dirty="0"/>
                  <a:t> </a:t>
                </a:r>
                <a14:m>
                  <m:oMath xmlns:m="http://schemas.openxmlformats.org/officeDocument/2006/math">
                    <m:sSup>
                      <m:sSupPr>
                        <m:ctrlPr>
                          <a:rPr lang="en-US" sz="2000" i="1" dirty="0">
                            <a:latin typeface="Cambria Math" panose="02040503050406030204" pitchFamily="18" charset="0"/>
                          </a:rPr>
                        </m:ctrlPr>
                      </m:sSupPr>
                      <m:e>
                        <m:r>
                          <a:rPr lang="en-US" sz="2000" b="0" i="1" dirty="0" smtClean="0">
                            <a:latin typeface="Cambria Math" panose="02040503050406030204" pitchFamily="18" charset="0"/>
                          </a:rPr>
                          <m:t>𝑓</m:t>
                        </m:r>
                        <m:sSub>
                          <m:sSubPr>
                            <m:ctrlPr>
                              <a:rPr lang="pt-BR"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𝑥</m:t>
                            </m:r>
                          </m:e>
                          <m:sub>
                            <m:r>
                              <a:rPr lang="en-US" sz="2000" i="1">
                                <a:latin typeface="Cambria Math" panose="02040503050406030204" pitchFamily="18" charset="0"/>
                              </a:rPr>
                              <m:t>𝐴</m:t>
                            </m:r>
                          </m:sub>
                        </m:sSub>
                        <m:r>
                          <a:rPr lang="en-US" sz="2000" b="0" i="1" smtClean="0">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𝑎</m:t>
                    </m:r>
                  </m:oMath>
                </a14:m>
                <a:r>
                  <a:rPr lang="en-US" sz="2000" dirty="0"/>
                  <a:t>,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𝑓</m:t>
                        </m:r>
                        <m:sSub>
                          <m:sSubPr>
                            <m:ctrlPr>
                              <a:rPr lang="pt-BR"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𝐵</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m:t>
                    </m:r>
                    <m:r>
                      <a:rPr lang="en-US" sz="2000" i="1">
                        <a:latin typeface="Cambria Math" panose="02040503050406030204" pitchFamily="18" charset="0"/>
                      </a:rPr>
                      <m:t>𝑎</m:t>
                    </m:r>
                  </m:oMath>
                </a14:m>
                <a:r>
                  <a:rPr lang="en-US" sz="2000" dirty="0"/>
                  <a:t>. Then adding both equations we obtain (*):</a:t>
                </a:r>
              </a:p>
              <a:p>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𝑋</m:t>
                        </m:r>
                      </m:sub>
                    </m:sSub>
                  </m:oMath>
                </a14:m>
                <a:r>
                  <a:rPr lang="en-US" sz="2400" dirty="0"/>
                  <a:t>=</a:t>
                </a:r>
                <a:r>
                  <a:rPr lang="en-US" dirty="0"/>
                  <a:t> </a:t>
                </a:r>
                <a14:m>
                  <m:oMath xmlns:m="http://schemas.openxmlformats.org/officeDocument/2006/math">
                    <m:f>
                      <m:fPr>
                        <m:ctrlPr>
                          <a:rPr lang="en-US"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oMath>
                </a14:m>
                <a:r>
                  <a:rPr lang="en-US" sz="2000" dirty="0"/>
                  <a:t> </a:t>
                </a:r>
                <a14:m>
                  <m:oMath xmlns:m="http://schemas.openxmlformats.org/officeDocument/2006/math">
                    <m:sSup>
                      <m:sSupPr>
                        <m:ctrlPr>
                          <a:rPr lang="en-US" sz="2000" i="1" dirty="0">
                            <a:latin typeface="Cambria Math" panose="02040503050406030204" pitchFamily="18" charset="0"/>
                          </a:rPr>
                        </m:ctrlPr>
                      </m:sSupPr>
                      <m:e>
                        <m:r>
                          <a:rPr lang="en-US" sz="2000" i="1" dirty="0">
                            <a:latin typeface="Cambria Math" panose="02040503050406030204" pitchFamily="18" charset="0"/>
                          </a:rPr>
                          <m:t>𝑤</m:t>
                        </m:r>
                      </m:e>
                      <m:sup>
                        <m:r>
                          <a:rPr lang="en-US" sz="2000" i="1" dirty="0">
                            <a:latin typeface="Cambria Math" panose="02040503050406030204" pitchFamily="18" charset="0"/>
                          </a:rPr>
                          <m:t>𝑇</m:t>
                        </m:r>
                      </m:sup>
                    </m:sSup>
                  </m:oMath>
                </a14:m>
                <a:r>
                  <a:rPr lang="en-US" sz="2000" dirty="0"/>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𝐴</m:t>
                        </m:r>
                      </m:sub>
                    </m:sSub>
                    <m:r>
                      <a:rPr lang="pt-BR" sz="2000" i="1">
                        <a:latin typeface="Cambria Math" panose="02040503050406030204" pitchFamily="18" charset="0"/>
                      </a:rPr>
                      <m:t> </m:t>
                    </m:r>
                  </m:oMath>
                </a14:m>
                <a:r>
                  <a:rPr lang="en-US" sz="2400" dirty="0"/>
                  <a:t>-</a:t>
                </a:r>
                <a:r>
                  <a:rPr lang="pt-BR" sz="2400" dirty="0"/>
                  <a: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𝐵</m:t>
                        </m:r>
                      </m:sub>
                    </m:sSub>
                  </m:oMath>
                </a14:m>
                <a:r>
                  <a:rPr lang="en-US" sz="2400" dirty="0"/>
                  <a:t>)=</a:t>
                </a:r>
                <a:r>
                  <a:rPr lang="en-US" sz="2000" dirty="0"/>
                  <a:t> </a:t>
                </a:r>
                <a14:m>
                  <m:oMath xmlns:m="http://schemas.openxmlformats.org/officeDocument/2006/math">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d>
                          <m:dPr>
                            <m:begChr m:val="|"/>
                            <m:endChr m:val="|"/>
                            <m:ctrlPr>
                              <a:rPr lang="en-US" sz="2000" i="1" dirty="0">
                                <a:latin typeface="Cambria Math" panose="02040503050406030204" pitchFamily="18" charset="0"/>
                              </a:rPr>
                            </m:ctrlPr>
                          </m:dPr>
                          <m:e>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e>
                        </m:d>
                      </m:den>
                    </m:f>
                  </m:oMath>
                </a14:m>
                <a:r>
                  <a:rPr lang="en-US" sz="2000" dirty="0"/>
                  <a:t> </a:t>
                </a:r>
              </a:p>
              <a:p>
                <a:endParaRPr lang="en-US" sz="32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90180" y="678442"/>
                <a:ext cx="11461289" cy="6091989"/>
              </a:xfrm>
              <a:prstGeom prst="rect">
                <a:avLst/>
              </a:prstGeom>
              <a:blipFill>
                <a:blip r:embed="rId2"/>
                <a:stretch>
                  <a:fillRect l="-957" t="-900" r="-90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1D4C3FC-C9E9-439C-937C-5D9DFD6A4FCA}"/>
              </a:ext>
            </a:extLst>
          </p:cNvPr>
          <p:cNvPicPr>
            <a:picLocks noChangeAspect="1"/>
          </p:cNvPicPr>
          <p:nvPr/>
        </p:nvPicPr>
        <p:blipFill>
          <a:blip r:embed="rId3"/>
          <a:stretch>
            <a:fillRect/>
          </a:stretch>
        </p:blipFill>
        <p:spPr>
          <a:xfrm>
            <a:off x="8593735" y="3193181"/>
            <a:ext cx="2237050" cy="1823098"/>
          </a:xfrm>
          <a:prstGeom prst="rect">
            <a:avLst/>
          </a:prstGeom>
        </p:spPr>
      </p:pic>
    </p:spTree>
    <p:extLst>
      <p:ext uri="{BB962C8B-B14F-4D97-AF65-F5344CB8AC3E}">
        <p14:creationId xmlns:p14="http://schemas.microsoft.com/office/powerpoint/2010/main" val="2501312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65355" y="673093"/>
                <a:ext cx="11461289" cy="6095771"/>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We look for such a separating line that maximizes the margin</a:t>
                </a:r>
                <a:endParaRPr lang="en-US" sz="2000" dirty="0"/>
              </a:p>
              <a:p>
                <a14:m>
                  <m:oMath xmlns:m="http://schemas.openxmlformats.org/officeDocument/2006/math">
                    <m:f>
                      <m:fPr>
                        <m:ctrlPr>
                          <a:rPr lang="en-US" i="1" dirty="0">
                            <a:latin typeface="Cambria Math" panose="02040503050406030204" pitchFamily="18" charset="0"/>
                          </a:rPr>
                        </m:ctrlPr>
                      </m:fPr>
                      <m:num>
                        <m:r>
                          <a:rPr lang="en-US" i="1" dirty="0">
                            <a:latin typeface="Cambria Math" panose="02040503050406030204" pitchFamily="18" charset="0"/>
                          </a:rPr>
                          <m:t>1</m:t>
                        </m:r>
                      </m:num>
                      <m:den>
                        <m:d>
                          <m:dPr>
                            <m:begChr m:val="|"/>
                            <m:endChr m:val="|"/>
                            <m:ctrlPr>
                              <a:rPr lang="en-US" i="1" dirty="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𝑤</m:t>
                                </m:r>
                              </m:e>
                            </m:d>
                          </m:e>
                        </m:d>
                      </m:den>
                    </m:f>
                  </m:oMath>
                </a14:m>
                <a:r>
                  <a:rPr lang="en-US" dirty="0"/>
                  <a:t> -&gt;max</a:t>
                </a:r>
              </a:p>
              <a:p>
                <a:r>
                  <a:rPr lang="en-US" dirty="0"/>
                  <a:t>It is equivalent to     </a:t>
                </a:r>
                <a14:m>
                  <m:oMath xmlns:m="http://schemas.openxmlformats.org/officeDocument/2006/math">
                    <m:sSup>
                      <m:sSupPr>
                        <m:ctrlPr>
                          <a:rPr lang="en-US" i="1" dirty="0">
                            <a:latin typeface="Cambria Math" panose="02040503050406030204" pitchFamily="18" charset="0"/>
                          </a:rPr>
                        </m:ctrlPr>
                      </m:sSup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b="0" i="1" dirty="0" smtClean="0">
                                <a:latin typeface="Cambria Math" panose="02040503050406030204" pitchFamily="18" charset="0"/>
                              </a:rPr>
                              <m:t>2</m:t>
                            </m:r>
                          </m:den>
                        </m:f>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i="1" dirty="0">
                                <a:latin typeface="Cambria Math" panose="02040503050406030204" pitchFamily="18" charset="0"/>
                              </a:rPr>
                              <m:t>𝑤</m:t>
                            </m:r>
                          </m:e>
                        </m:d>
                        <m:r>
                          <a:rPr lang="en-US" b="0" i="1" dirty="0" smtClean="0">
                            <a:latin typeface="Cambria Math" panose="02040503050406030204" pitchFamily="18" charset="0"/>
                          </a:rPr>
                          <m:t>|</m:t>
                        </m:r>
                      </m:e>
                      <m:sup>
                        <m:r>
                          <a:rPr lang="en-US" b="0" i="1" dirty="0" smtClean="0">
                            <a:latin typeface="Cambria Math" panose="02040503050406030204" pitchFamily="18" charset="0"/>
                          </a:rPr>
                          <m:t>2</m:t>
                        </m:r>
                      </m:sup>
                    </m:sSup>
                  </m:oMath>
                </a14:m>
                <a:r>
                  <a:rPr lang="en-US" dirty="0"/>
                  <a:t>-&gt;min</a:t>
                </a:r>
              </a:p>
              <a:p>
                <a:r>
                  <a:rPr lang="en-US" dirty="0"/>
                  <a:t>Full optimization problem that needs to be solved to find the separation line:   </a:t>
                </a:r>
                <a14:m>
                  <m:oMath xmlns:m="http://schemas.openxmlformats.org/officeDocument/2006/math">
                    <m:sSup>
                      <m:sSupPr>
                        <m:ctrlPr>
                          <a:rPr lang="en-US" i="1" dirty="0">
                            <a:latin typeface="Cambria Math" panose="02040503050406030204" pitchFamily="18" charset="0"/>
                          </a:rPr>
                        </m:ctrlPr>
                      </m:sSupPr>
                      <m:e>
                        <m:f>
                          <m:fPr>
                            <m:ctrlPr>
                              <a:rPr lang="en-US" i="1" dirty="0">
                                <a:latin typeface="Cambria Math" panose="02040503050406030204" pitchFamily="18" charset="0"/>
                              </a:rPr>
                            </m:ctrlPr>
                          </m:fPr>
                          <m:num>
                            <m:r>
                              <a:rPr lang="en-US" i="1" dirty="0">
                                <a:latin typeface="Cambria Math" panose="02040503050406030204" pitchFamily="18" charset="0"/>
                              </a:rPr>
                              <m:t>1</m:t>
                            </m:r>
                          </m:num>
                          <m:den>
                            <m:r>
                              <a:rPr lang="en-US" i="1" dirty="0">
                                <a:latin typeface="Cambria Math" panose="02040503050406030204" pitchFamily="18" charset="0"/>
                              </a:rPr>
                              <m:t>2</m:t>
                            </m:r>
                          </m:den>
                        </m:f>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𝑤</m:t>
                            </m:r>
                          </m:e>
                        </m:d>
                        <m:r>
                          <a:rPr lang="en-US" i="1" dirty="0">
                            <a:latin typeface="Cambria Math" panose="02040503050406030204" pitchFamily="18" charset="0"/>
                          </a:rPr>
                          <m:t>|</m:t>
                        </m:r>
                      </m:e>
                      <m:sup>
                        <m:r>
                          <a:rPr lang="en-US" i="1" dirty="0">
                            <a:latin typeface="Cambria Math" panose="02040503050406030204" pitchFamily="18" charset="0"/>
                          </a:rPr>
                          <m:t>2</m:t>
                        </m:r>
                      </m:sup>
                    </m:sSup>
                    <m:r>
                      <a:rPr lang="en-US" b="0" i="0" dirty="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𝑚𝑖𝑛</m:t>
                        </m:r>
                      </m:e>
                      <m:sub>
                        <m:r>
                          <a:rPr lang="en-US" b="0" i="1" smtClean="0">
                            <a:latin typeface="Cambria Math" panose="02040503050406030204" pitchFamily="18" charset="0"/>
                          </a:rPr>
                          <m:t>𝑤</m:t>
                        </m:r>
                        <m:r>
                          <a:rPr lang="pt-BR" i="1">
                            <a:latin typeface="Cambria Math" panose="02040503050406030204" pitchFamily="18" charset="0"/>
                          </a:rPr>
                          <m:t>,</m:t>
                        </m:r>
                        <m:r>
                          <a:rPr lang="en-US" i="1">
                            <a:latin typeface="Cambria Math" panose="02040503050406030204" pitchFamily="18" charset="0"/>
                          </a:rPr>
                          <m:t>𝑏</m:t>
                        </m:r>
                      </m:sub>
                    </m:sSub>
                  </m:oMath>
                </a14:m>
                <a:endParaRPr lang="en-US" dirty="0"/>
              </a:p>
              <a:p>
                <a:r>
                  <a:rPr lang="en-US" dirty="0" err="1"/>
                  <a:t>s.t.</a:t>
                </a:r>
                <a14:m>
                  <m:oMath xmlns:m="http://schemas.openxmlformats.org/officeDocument/2006/math">
                    <m:r>
                      <a:rPr lang="en-US" b="0" i="0" dirty="0" smtClean="0">
                        <a:latin typeface="Cambria Math" panose="02040503050406030204" pitchFamily="18" charset="0"/>
                      </a:rPr>
                      <m:t>     </m:t>
                    </m:r>
                    <m:sSup>
                      <m:sSupPr>
                        <m:ctrlPr>
                          <a:rPr lang="en-US" i="1" dirty="0">
                            <a:latin typeface="Cambria Math" panose="02040503050406030204" pitchFamily="18" charset="0"/>
                          </a:rPr>
                        </m:ctrlPr>
                      </m:sSupPr>
                      <m:e>
                        <m:sSub>
                          <m:sSubPr>
                            <m:ctrlPr>
                              <a:rPr lang="pt-BR"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i="1" dirty="0">
                            <a:latin typeface="Cambria Math" panose="02040503050406030204" pitchFamily="18" charset="0"/>
                          </a:rPr>
                          <m:t>𝑤</m:t>
                        </m:r>
                      </m:e>
                      <m:sup>
                        <m:r>
                          <a:rPr lang="en-US" i="1" dirty="0">
                            <a:latin typeface="Cambria Math" panose="02040503050406030204" pitchFamily="18" charset="0"/>
                          </a:rPr>
                          <m:t>𝑇</m:t>
                        </m:r>
                      </m:sup>
                    </m:sSup>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𝑖</m:t>
                        </m:r>
                      </m:sub>
                    </m:sSub>
                    <m:r>
                      <a:rPr lang="en-US" i="1">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)≤1, </m:t>
                    </m:r>
                    <m:r>
                      <a:rPr lang="en-US" b="0" i="1" smtClean="0">
                        <a:latin typeface="Cambria Math" panose="02040503050406030204" pitchFamily="18" charset="0"/>
                      </a:rPr>
                      <m:t>𝑖</m:t>
                    </m:r>
                    <m:r>
                      <a:rPr lang="en-US" b="0" i="1" smtClean="0">
                        <a:latin typeface="Cambria Math" panose="02040503050406030204" pitchFamily="18" charset="0"/>
                      </a:rPr>
                      <m:t>=1,2,..</m:t>
                    </m:r>
                    <m:r>
                      <a:rPr lang="en-US" b="0" i="1" smtClean="0">
                        <a:latin typeface="Cambria Math" panose="02040503050406030204" pitchFamily="18" charset="0"/>
                      </a:rPr>
                      <m:t>𝑛</m:t>
                    </m:r>
                  </m:oMath>
                </a14:m>
                <a:r>
                  <a:rPr lang="en-US" dirty="0"/>
                  <a:t>       </a:t>
                </a:r>
              </a:p>
              <a:p>
                <a:r>
                  <a:rPr lang="en-US" sz="2000" dirty="0"/>
                  <a:t>The above formulation is called </a:t>
                </a:r>
                <a:r>
                  <a:rPr lang="en-US" sz="2000" b="1" i="1" dirty="0"/>
                  <a:t>hard-margin SVM</a:t>
                </a:r>
                <a:r>
                  <a:rPr lang="en-US" sz="2000" dirty="0"/>
                  <a:t>. In this formulation the constraints ensure that each example in the dataset is classified correctly. However it is only possible that data is linearly separable.  </a:t>
                </a:r>
              </a:p>
              <a:p>
                <a:r>
                  <a:rPr lang="en-US" i="1" dirty="0"/>
                  <a:t>Note that the objective function is quadratic, and nonlinear programming package is needed to solve the classification problem.</a:t>
                </a:r>
              </a:p>
              <a:p>
                <a:r>
                  <a:rPr lang="en-US" sz="2000" dirty="0"/>
                  <a:t>In practice the following formulation is used, which allows for misclassification of some of the samples. </a:t>
                </a:r>
              </a:p>
              <a:p>
                <a:r>
                  <a:rPr lang="en-US" sz="2000" dirty="0"/>
                  <a:t>The following constraints allow some classification errors: </a:t>
                </a:r>
                <a14:m>
                  <m:oMath xmlns:m="http://schemas.openxmlformats.org/officeDocument/2006/math">
                    <m:sSup>
                      <m:sSupPr>
                        <m:ctrlPr>
                          <a:rPr lang="en-US" sz="2000" i="1" dirty="0">
                            <a:latin typeface="Cambria Math" panose="02040503050406030204" pitchFamily="18" charset="0"/>
                          </a:rPr>
                        </m:ctrlPr>
                      </m:sSupPr>
                      <m:e>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)≤1</m:t>
                    </m:r>
                  </m:oMath>
                </a14:m>
                <a:r>
                  <a:rPr lang="en-US" sz="2000" dirty="0"/>
                  <a:t>-</a:t>
                </a:r>
                <a:r>
                  <a:rPr lang="pt-BR" sz="2000" dirty="0"/>
                  <a:t> </a:t>
                </a:r>
                <a14:m>
                  <m:oMath xmlns:m="http://schemas.openxmlformats.org/officeDocument/2006/math">
                    <m:sSub>
                      <m:sSubPr>
                        <m:ctrlPr>
                          <a:rPr lang="pt-BR" sz="2000" i="1">
                            <a:latin typeface="Cambria Math" panose="02040503050406030204" pitchFamily="18" charset="0"/>
                          </a:rPr>
                        </m:ctrlPr>
                      </m:sSubPr>
                      <m:e>
                        <m:r>
                          <m:rPr>
                            <m:sty m:val="p"/>
                          </m:rPr>
                          <a:rPr lang="el-GR" sz="2000" i="1" smtClean="0">
                            <a:latin typeface="Cambria Math" panose="02040503050406030204" pitchFamily="18" charset="0"/>
                          </a:rPr>
                          <m:t>ξ</m:t>
                        </m:r>
                      </m:e>
                      <m:sub>
                        <m:r>
                          <a:rPr lang="en-US" sz="2000" i="1">
                            <a:latin typeface="Cambria Math" panose="02040503050406030204" pitchFamily="18" charset="0"/>
                          </a:rPr>
                          <m:t>𝑖</m:t>
                        </m:r>
                      </m:sub>
                    </m:sSub>
                  </m:oMath>
                </a14:m>
                <a:endParaRPr lang="en-US" sz="2000" dirty="0"/>
              </a:p>
              <a:p>
                <a:r>
                  <a:rPr lang="en-US" sz="2000" dirty="0"/>
                  <a:t>Where </a:t>
                </a:r>
                <a14:m>
                  <m:oMath xmlns:m="http://schemas.openxmlformats.org/officeDocument/2006/math">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1" smtClean="0">
                        <a:latin typeface="Cambria Math" panose="02040503050406030204" pitchFamily="18" charset="0"/>
                      </a:rPr>
                      <m:t>≥0</m:t>
                    </m:r>
                  </m:oMath>
                </a14:m>
                <a:r>
                  <a:rPr lang="en-US" sz="2000" dirty="0"/>
                  <a:t> are slack variables that allow data point to be in the margin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0≤</m:t>
                        </m:r>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0" smtClean="0">
                        <a:latin typeface="Cambria Math" panose="02040503050406030204" pitchFamily="18" charset="0"/>
                      </a:rPr>
                      <m:t>≤1)</m:t>
                    </m:r>
                  </m:oMath>
                </a14:m>
                <a:r>
                  <a:rPr lang="en-US" sz="2000" dirty="0"/>
                  <a:t> or to be misclassified ( </a:t>
                </a:r>
                <a14:m>
                  <m:oMath xmlns:m="http://schemas.openxmlformats.org/officeDocument/2006/math">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0" smtClean="0">
                        <a:latin typeface="Cambria Math" panose="02040503050406030204" pitchFamily="18" charset="0"/>
                      </a:rPr>
                      <m:t>&gt;1</m:t>
                    </m:r>
                  </m:oMath>
                </a14:m>
                <a:r>
                  <a:rPr lang="en-US" sz="2000" dirty="0"/>
                  <a:t>), and then </a:t>
                </a:r>
                <a14:m>
                  <m:oMath xmlns:m="http://schemas.openxmlformats.org/officeDocument/2006/math">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oMath>
                </a14:m>
                <a:r>
                  <a:rPr lang="pt-BR" sz="2000" dirty="0"/>
                  <a:t> is a bound for a number of miscassified examples.</a:t>
                </a:r>
              </a:p>
              <a:p>
                <a:r>
                  <a:rPr lang="pt-BR" sz="2000" dirty="0"/>
                  <a:t>The new objective function is augmented with the term  C</a:t>
                </a:r>
                <a14:m>
                  <m:oMath xmlns:m="http://schemas.openxmlformats.org/officeDocument/2006/math">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oMath>
                </a14:m>
                <a:r>
                  <a:rPr lang="pt-BR" sz="2000" dirty="0"/>
                  <a:t> penalizing for misclassification and margin errors. C&gt;0 is the penalty constant , it sets the relative importance of maximizing the margin and minimasing the amount of slack: </a:t>
                </a:r>
                <a14:m>
                  <m:oMath xmlns:m="http://schemas.openxmlformats.org/officeDocument/2006/math">
                    <m:r>
                      <a:rPr lang="en-US" sz="2000" b="0" i="0" dirty="0" smtClean="0">
                        <a:latin typeface="Cambria Math" panose="02040503050406030204" pitchFamily="18" charset="0"/>
                      </a:rPr>
                      <m:t>  </m:t>
                    </m:r>
                    <m:sSup>
                      <m:sSupPr>
                        <m:ctrlPr>
                          <a:rPr lang="en-US" sz="2000" i="1" dirty="0">
                            <a:latin typeface="Cambria Math" panose="02040503050406030204" pitchFamily="18" charset="0"/>
                          </a:rPr>
                        </m:ctrlPr>
                      </m:sSupPr>
                      <m:e>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2</m:t>
                            </m:r>
                          </m:den>
                        </m:f>
                        <m:r>
                          <a:rPr lang="en-US" sz="2000" i="1" dirty="0">
                            <a:latin typeface="Cambria Math" panose="02040503050406030204" pitchFamily="18" charset="0"/>
                          </a:rPr>
                          <m:t>|</m:t>
                        </m:r>
                        <m:d>
                          <m:dPr>
                            <m:begChr m:val="|"/>
                            <m:endChr m:val="|"/>
                            <m:ctrlPr>
                              <a:rPr lang="en-US" sz="2000" i="1" dirty="0">
                                <a:latin typeface="Cambria Math" panose="02040503050406030204" pitchFamily="18" charset="0"/>
                              </a:rPr>
                            </m:ctrlPr>
                          </m:dPr>
                          <m:e>
                            <m:r>
                              <a:rPr lang="en-US" sz="2000" i="1" dirty="0">
                                <a:latin typeface="Cambria Math" panose="02040503050406030204" pitchFamily="18" charset="0"/>
                              </a:rPr>
                              <m:t>𝑤</m:t>
                            </m:r>
                          </m:e>
                        </m:d>
                        <m:r>
                          <a:rPr lang="en-US" sz="2000" i="1" dirty="0">
                            <a:latin typeface="Cambria Math" panose="02040503050406030204" pitchFamily="18" charset="0"/>
                          </a:rPr>
                          <m:t>|</m:t>
                        </m:r>
                      </m:e>
                      <m:sup>
                        <m:r>
                          <a:rPr lang="en-US" sz="2000" i="1" dirty="0">
                            <a:latin typeface="Cambria Math" panose="02040503050406030204" pitchFamily="18" charset="0"/>
                          </a:rPr>
                          <m:t>2</m:t>
                        </m:r>
                      </m:sup>
                    </m:sSup>
                    <m:r>
                      <a:rPr lang="en-US" sz="2000" b="0" i="1" dirty="0" smtClean="0">
                        <a:latin typeface="Cambria Math" panose="02040503050406030204" pitchFamily="18" charset="0"/>
                      </a:rPr>
                      <m:t> </m:t>
                    </m:r>
                    <m:r>
                      <m:rPr>
                        <m:nor/>
                      </m:rPr>
                      <a:rPr lang="en-US" sz="2000" b="0" i="0" dirty="0" smtClean="0">
                        <a:latin typeface="Cambria Math" panose="02040503050406030204" pitchFamily="18" charset="0"/>
                      </a:rPr>
                      <m:t>+ </m:t>
                    </m:r>
                    <m:r>
                      <m:rPr>
                        <m:nor/>
                      </m:rPr>
                      <a:rPr lang="pt-BR" sz="2000" dirty="0"/>
                      <m:t>C</m:t>
                    </m:r>
                    <m:nary>
                      <m:naryPr>
                        <m:chr m:val="∑"/>
                        <m:ctrlPr>
                          <a:rPr lang="pt-BR" sz="2000" i="1" dirty="0">
                            <a:latin typeface="Cambria Math" panose="02040503050406030204" pitchFamily="18" charset="0"/>
                          </a:rPr>
                        </m:ctrlPr>
                      </m:naryPr>
                      <m:sub>
                        <m:r>
                          <a:rPr lang="en-US" sz="2000" i="1" dirty="0">
                            <a:latin typeface="Cambria Math" panose="02040503050406030204" pitchFamily="18" charset="0"/>
                          </a:rPr>
                          <m:t>𝑖</m:t>
                        </m:r>
                        <m:r>
                          <a:rPr lang="pt-BR" sz="2000" i="1" dirty="0">
                            <a:latin typeface="Cambria Math" panose="02040503050406030204" pitchFamily="18" charset="0"/>
                          </a:rPr>
                          <m:t>=1</m:t>
                        </m:r>
                      </m:sub>
                      <m:sup>
                        <m:r>
                          <a:rPr lang="pt-BR" sz="2000" i="1" dirty="0">
                            <a:latin typeface="Cambria Math" panose="02040503050406030204" pitchFamily="18" charset="0"/>
                          </a:rPr>
                          <m:t>𝑛</m:t>
                        </m:r>
                      </m:sup>
                      <m:e>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e>
                    </m:nary>
                    <m:r>
                      <a:rPr lang="en-US" sz="2000" dirty="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𝑚𝑖𝑛</m:t>
                        </m:r>
                      </m:e>
                      <m:sub>
                        <m:r>
                          <a:rPr lang="en-US" sz="2000" i="1">
                            <a:latin typeface="Cambria Math" panose="02040503050406030204" pitchFamily="18" charset="0"/>
                          </a:rPr>
                          <m:t>𝑤</m:t>
                        </m:r>
                        <m:r>
                          <a:rPr lang="pt-BR" sz="2000" i="1">
                            <a:latin typeface="Cambria Math" panose="02040503050406030204" pitchFamily="18" charset="0"/>
                          </a:rPr>
                          <m:t>,</m:t>
                        </m:r>
                        <m:r>
                          <a:rPr lang="en-US" sz="2000" i="1">
                            <a:latin typeface="Cambria Math" panose="02040503050406030204" pitchFamily="18" charset="0"/>
                          </a:rPr>
                          <m:t>𝑏</m:t>
                        </m:r>
                      </m:sub>
                    </m:sSub>
                  </m:oMath>
                </a14:m>
                <a:endParaRPr lang="en-US" sz="2000" dirty="0"/>
              </a:p>
              <a:p>
                <a:r>
                  <a:rPr lang="en-US" sz="2000" dirty="0"/>
                  <a:t>s.t.</a:t>
                </a:r>
                <a14:m>
                  <m:oMath xmlns:m="http://schemas.openxmlformats.org/officeDocument/2006/math">
                    <m:sSup>
                      <m:sSupPr>
                        <m:ctrlPr>
                          <a:rPr lang="en-US" sz="2000" i="1" dirty="0">
                            <a:latin typeface="Cambria Math" panose="02040503050406030204" pitchFamily="18" charset="0"/>
                          </a:rPr>
                        </m:ctrlPr>
                      </m:sSupPr>
                      <m:e>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dirty="0">
                            <a:latin typeface="Cambria Math" panose="02040503050406030204" pitchFamily="18" charset="0"/>
                          </a:rPr>
                          <m:t>𝑤</m:t>
                        </m:r>
                      </m:e>
                      <m:sup>
                        <m:r>
                          <a:rPr lang="en-US" sz="2000" i="1" dirty="0">
                            <a:latin typeface="Cambria Math" panose="02040503050406030204" pitchFamily="18" charset="0"/>
                          </a:rPr>
                          <m:t>𝑇</m:t>
                        </m:r>
                      </m:sup>
                    </m:sSup>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)≤1</m:t>
                    </m:r>
                    <m:r>
                      <m:rPr>
                        <m:nor/>
                      </m:rPr>
                      <a:rPr lang="en-US" sz="2000" dirty="0"/>
                      <m:t>−</m:t>
                    </m:r>
                    <m:r>
                      <m:rPr>
                        <m:nor/>
                      </m:rPr>
                      <a:rPr lang="pt-BR" sz="2000" dirty="0"/>
                      <m:t> </m:t>
                    </m:r>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m:rPr>
                            <m:sty m:val="p"/>
                          </m:rPr>
                          <a:rPr lang="el-GR" sz="2000" i="1">
                            <a:latin typeface="Cambria Math" panose="02040503050406030204" pitchFamily="18" charset="0"/>
                          </a:rPr>
                          <m:t>ξ</m:t>
                        </m:r>
                      </m:e>
                      <m:sub>
                        <m:r>
                          <a:rPr lang="en-US" sz="2000" i="1">
                            <a:latin typeface="Cambria Math" panose="02040503050406030204" pitchFamily="18" charset="0"/>
                          </a:rPr>
                          <m:t>𝑖</m:t>
                        </m:r>
                      </m:sub>
                    </m:sSub>
                    <m:r>
                      <a:rPr lang="en-US" sz="2000" b="0" i="1" smtClean="0">
                        <a:latin typeface="Cambria Math" panose="02040503050406030204" pitchFamily="18" charset="0"/>
                      </a:rPr>
                      <m:t>≥0, </m:t>
                    </m:r>
                    <m:r>
                      <a:rPr lang="en-US" sz="2000" i="1">
                        <a:latin typeface="Cambria Math" panose="02040503050406030204" pitchFamily="18" charset="0"/>
                      </a:rPr>
                      <m:t>𝑖</m:t>
                    </m:r>
                    <m:r>
                      <a:rPr lang="en-US" sz="2000" i="1">
                        <a:latin typeface="Cambria Math" panose="02040503050406030204" pitchFamily="18" charset="0"/>
                      </a:rPr>
                      <m:t>=1,2,..</m:t>
                    </m:r>
                    <m:r>
                      <a:rPr lang="en-US" sz="2000" i="1">
                        <a:latin typeface="Cambria Math" panose="02040503050406030204" pitchFamily="18" charset="0"/>
                      </a:rPr>
                      <m:t>𝑛</m:t>
                    </m:r>
                  </m:oMath>
                </a14:m>
                <a:endParaRPr lang="en-US" sz="2000" dirty="0"/>
              </a:p>
              <a:p>
                <a:r>
                  <a:rPr lang="en-US" sz="2000" dirty="0"/>
                  <a:t>This formulation is called </a:t>
                </a:r>
                <a:r>
                  <a:rPr lang="en-US" sz="2000" b="1" i="1" dirty="0"/>
                  <a:t>soft-margin SVM</a:t>
                </a:r>
                <a:r>
                  <a:rPr lang="en-US" sz="2000" dirty="0"/>
                  <a:t>. It is a quadratic programming problem. </a:t>
                </a: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65355" y="673093"/>
                <a:ext cx="11461289" cy="6095771"/>
              </a:xfrm>
              <a:prstGeom prst="rect">
                <a:avLst/>
              </a:prstGeom>
              <a:blipFill>
                <a:blip r:embed="rId2"/>
                <a:stretch>
                  <a:fillRect l="-585" r="-213" b="-800"/>
                </a:stretch>
              </a:blipFill>
            </p:spPr>
            <p:txBody>
              <a:bodyPr/>
              <a:lstStyle/>
              <a:p>
                <a:r>
                  <a:rPr lang="en-US">
                    <a:noFill/>
                  </a:rPr>
                  <a:t> </a:t>
                </a:r>
              </a:p>
            </p:txBody>
          </p:sp>
        </mc:Fallback>
      </mc:AlternateContent>
    </p:spTree>
    <p:extLst>
      <p:ext uri="{BB962C8B-B14F-4D97-AF65-F5344CB8AC3E}">
        <p14:creationId xmlns:p14="http://schemas.microsoft.com/office/powerpoint/2010/main" val="2428251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9419566" cy="646331"/>
          </a:xfrm>
          <a:prstGeom prst="rect">
            <a:avLst/>
          </a:prstGeom>
        </p:spPr>
        <p:txBody>
          <a:bodyPr wrap="none" anchor="t">
            <a:spAutoFit/>
          </a:bodyPr>
          <a:lstStyle/>
          <a:p>
            <a:r>
              <a:rPr lang="en-US" sz="3600" dirty="0">
                <a:solidFill>
                  <a:prstClr val="black"/>
                </a:solidFill>
                <a:latin typeface="Lucida Sans Unicode"/>
                <a:cs typeface="Lucida Sans Unicode"/>
              </a:rPr>
              <a:t>Key topics, Goals, Prerequisites, Software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4" y="700088"/>
            <a:ext cx="7258050" cy="7263527"/>
          </a:xfrm>
          <a:prstGeom prst="rect">
            <a:avLst/>
          </a:prstGeom>
        </p:spPr>
        <p:txBody>
          <a:bodyPr wrap="square" anchor="t">
            <a:spAutoFit/>
          </a:bodyPr>
          <a:lstStyle/>
          <a:p>
            <a:r>
              <a:rPr lang="en-US" sz="2800" b="1" i="1" dirty="0"/>
              <a:t> Key Topics:</a:t>
            </a:r>
          </a:p>
          <a:p>
            <a:r>
              <a:rPr lang="en-US" sz="2000" i="1" dirty="0"/>
              <a:t>- History of ML</a:t>
            </a:r>
          </a:p>
          <a:p>
            <a:r>
              <a:rPr lang="en-US" sz="2000" i="1" dirty="0"/>
              <a:t>- ML concepts and terminology</a:t>
            </a:r>
          </a:p>
          <a:p>
            <a:pPr marL="342900" indent="-342900">
              <a:buFontTx/>
              <a:buChar char="-"/>
            </a:pPr>
            <a:r>
              <a:rPr lang="en-US" sz="2000" i="1" dirty="0">
                <a:solidFill>
                  <a:srgbClr val="000000"/>
                </a:solidFill>
                <a:cs typeface="Calibri" panose="020F0502020204030204"/>
              </a:rPr>
              <a:t>Scikit-Learn, </a:t>
            </a:r>
            <a:r>
              <a:rPr lang="en-US" sz="2000" i="1" dirty="0" err="1">
                <a:solidFill>
                  <a:srgbClr val="000000"/>
                </a:solidFill>
                <a:cs typeface="Calibri" panose="020F0502020204030204"/>
              </a:rPr>
              <a:t>Scipy</a:t>
            </a:r>
            <a:r>
              <a:rPr lang="en-US" sz="2000" i="1" dirty="0">
                <a:solidFill>
                  <a:srgbClr val="000000"/>
                </a:solidFill>
                <a:cs typeface="Calibri" panose="020F0502020204030204"/>
              </a:rPr>
              <a:t>, </a:t>
            </a:r>
            <a:r>
              <a:rPr lang="en-US" sz="2000" i="1" dirty="0" err="1">
                <a:solidFill>
                  <a:srgbClr val="000000"/>
                </a:solidFill>
                <a:cs typeface="Calibri" panose="020F0502020204030204"/>
              </a:rPr>
              <a:t>Tensorflow</a:t>
            </a:r>
            <a:r>
              <a:rPr lang="en-US" sz="2000" i="1" dirty="0">
                <a:solidFill>
                  <a:srgbClr val="000000"/>
                </a:solidFill>
                <a:cs typeface="Calibri" panose="020F0502020204030204"/>
              </a:rPr>
              <a:t> and other ML software libraries</a:t>
            </a:r>
          </a:p>
          <a:p>
            <a:endParaRPr lang="en-US" sz="2000" i="1" dirty="0">
              <a:solidFill>
                <a:srgbClr val="000000"/>
              </a:solidFill>
              <a:cs typeface="Calibri" panose="020F0502020204030204"/>
            </a:endParaRPr>
          </a:p>
          <a:p>
            <a:r>
              <a:rPr lang="en-US" sz="2800" b="1" i="1" dirty="0">
                <a:solidFill>
                  <a:srgbClr val="000000"/>
                </a:solidFill>
                <a:cs typeface="Calibri" panose="020F0502020204030204"/>
              </a:rPr>
              <a:t>Software: </a:t>
            </a:r>
          </a:p>
          <a:p>
            <a:r>
              <a:rPr lang="en-US" sz="2000" i="1" dirty="0">
                <a:solidFill>
                  <a:srgbClr val="000000"/>
                </a:solidFill>
                <a:cs typeface="Calibri" panose="020F0502020204030204"/>
              </a:rPr>
              <a:t>Anaconda (includes Scikit-learn </a:t>
            </a:r>
            <a:r>
              <a:rPr lang="en-US" sz="2000" i="1" dirty="0" err="1">
                <a:solidFill>
                  <a:srgbClr val="000000"/>
                </a:solidFill>
                <a:cs typeface="Calibri" panose="020F0502020204030204"/>
              </a:rPr>
              <a:t>ans</a:t>
            </a:r>
            <a:r>
              <a:rPr lang="en-US" sz="2000" i="1" dirty="0">
                <a:solidFill>
                  <a:srgbClr val="000000"/>
                </a:solidFill>
                <a:cs typeface="Calibri" panose="020F0502020204030204"/>
              </a:rPr>
              <a:t> </a:t>
            </a:r>
            <a:r>
              <a:rPr lang="en-US" sz="2000" i="1" dirty="0" err="1">
                <a:solidFill>
                  <a:srgbClr val="000000"/>
                </a:solidFill>
                <a:cs typeface="Calibri" panose="020F0502020204030204"/>
              </a:rPr>
              <a:t>Scipy</a:t>
            </a:r>
            <a:r>
              <a:rPr lang="en-US" sz="2000" i="1" dirty="0">
                <a:solidFill>
                  <a:srgbClr val="000000"/>
                </a:solidFill>
                <a:cs typeface="Calibri" panose="020F0502020204030204"/>
              </a:rPr>
              <a:t>)</a:t>
            </a:r>
          </a:p>
          <a:p>
            <a:r>
              <a:rPr lang="en-US" sz="2000" i="1" dirty="0">
                <a:solidFill>
                  <a:srgbClr val="000000"/>
                </a:solidFill>
                <a:cs typeface="Calibri" panose="020F0502020204030204"/>
                <a:hlinkClick r:id="rId2"/>
              </a:rPr>
              <a:t>https://www.anaconda.com/products/individual</a:t>
            </a:r>
            <a:endParaRPr lang="en-US" sz="2000" i="1" dirty="0">
              <a:solidFill>
                <a:srgbClr val="000000"/>
              </a:solidFill>
              <a:cs typeface="Calibri" panose="020F0502020204030204"/>
            </a:endParaRPr>
          </a:p>
          <a:p>
            <a:r>
              <a:rPr lang="en-US" sz="2000" i="1" dirty="0" err="1">
                <a:solidFill>
                  <a:srgbClr val="000000"/>
                </a:solidFill>
                <a:cs typeface="Calibri" panose="020F0502020204030204"/>
              </a:rPr>
              <a:t>Tensorflow</a:t>
            </a:r>
            <a:r>
              <a:rPr lang="en-US" sz="2000" i="1" dirty="0">
                <a:solidFill>
                  <a:srgbClr val="000000"/>
                </a:solidFill>
                <a:cs typeface="Calibri" panose="020F0502020204030204"/>
              </a:rPr>
              <a:t> – run the following command from Anaconda prompt:</a:t>
            </a:r>
          </a:p>
          <a:p>
            <a:r>
              <a:rPr lang="en-US" sz="2000" i="1" dirty="0">
                <a:solidFill>
                  <a:srgbClr val="000000"/>
                </a:solidFill>
                <a:cs typeface="Calibri" panose="020F0502020204030204"/>
              </a:rPr>
              <a:t>Pip install </a:t>
            </a:r>
            <a:r>
              <a:rPr lang="en-US" sz="2000" i="1" dirty="0" err="1">
                <a:solidFill>
                  <a:srgbClr val="000000"/>
                </a:solidFill>
                <a:cs typeface="Calibri" panose="020F0502020204030204"/>
              </a:rPr>
              <a:t>tensorflow</a:t>
            </a:r>
            <a:endParaRPr lang="en-US" sz="2000" i="1" dirty="0">
              <a:solidFill>
                <a:srgbClr val="000000"/>
              </a:solidFill>
              <a:cs typeface="Calibri" panose="020F0502020204030204"/>
            </a:endParaRPr>
          </a:p>
          <a:p>
            <a:endParaRPr lang="en-US" sz="2000" i="1" dirty="0">
              <a:solidFill>
                <a:srgbClr val="000000"/>
              </a:solidFill>
              <a:cs typeface="Calibri" panose="020F0502020204030204"/>
            </a:endParaRPr>
          </a:p>
          <a:p>
            <a:r>
              <a:rPr lang="en-US" sz="2800" i="1" dirty="0">
                <a:solidFill>
                  <a:srgbClr val="000000"/>
                </a:solidFill>
                <a:cs typeface="Calibri" panose="020F0502020204030204"/>
              </a:rPr>
              <a:t> </a:t>
            </a:r>
            <a:r>
              <a:rPr lang="en-US" sz="2800" b="1" i="1" dirty="0">
                <a:solidFill>
                  <a:srgbClr val="000000"/>
                </a:solidFill>
                <a:cs typeface="Calibri" panose="020F0502020204030204"/>
              </a:rPr>
              <a:t>Goals:                        </a:t>
            </a:r>
            <a:r>
              <a:rPr lang="en-US" sz="2800" b="1" dirty="0">
                <a:solidFill>
                  <a:srgbClr val="000000"/>
                </a:solidFill>
                <a:cs typeface="Calibri" panose="020F0502020204030204"/>
              </a:rPr>
              <a:t> </a:t>
            </a:r>
          </a:p>
          <a:p>
            <a:r>
              <a:rPr lang="en-US" sz="2000" i="1" dirty="0">
                <a:solidFill>
                  <a:srgbClr val="000000"/>
                </a:solidFill>
                <a:cs typeface="Calibri" panose="020F0502020204030204"/>
              </a:rPr>
              <a:t>- Use ML software libraries for data analysis and decision making</a:t>
            </a:r>
          </a:p>
          <a:p>
            <a:r>
              <a:rPr lang="en-US" sz="2000" i="1" dirty="0">
                <a:solidFill>
                  <a:srgbClr val="000000"/>
                </a:solidFill>
                <a:cs typeface="Calibri" panose="020F0502020204030204"/>
              </a:rPr>
              <a:t>- Read books and papers related to ML</a:t>
            </a:r>
          </a:p>
          <a:p>
            <a:pPr marL="342900" indent="-342900">
              <a:buFontTx/>
              <a:buChar char="-"/>
            </a:pPr>
            <a:endParaRPr lang="en-US" sz="2000" i="1" dirty="0">
              <a:solidFill>
                <a:srgbClr val="000000"/>
              </a:solidFill>
              <a:cs typeface="Calibri" panose="020F0502020204030204"/>
            </a:endParaRPr>
          </a:p>
          <a:p>
            <a:r>
              <a:rPr lang="en-US" sz="2800" b="1" i="1" dirty="0">
                <a:solidFill>
                  <a:srgbClr val="000000"/>
                </a:solidFill>
                <a:cs typeface="Calibri" panose="020F0502020204030204"/>
              </a:rPr>
              <a:t> Prerequisites:</a:t>
            </a:r>
          </a:p>
          <a:p>
            <a:r>
              <a:rPr lang="en-US" sz="2000" i="1" dirty="0"/>
              <a:t>- basic knowledge of Python</a:t>
            </a:r>
          </a:p>
          <a:p>
            <a:r>
              <a:rPr lang="en-US" sz="2000" i="1" dirty="0"/>
              <a:t>- high school math</a:t>
            </a:r>
          </a:p>
          <a:p>
            <a:endParaRPr lang="en-US" sz="24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4910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65355" y="673093"/>
            <a:ext cx="11461289" cy="6309420"/>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The following class in </a:t>
            </a:r>
            <a:r>
              <a:rPr lang="en-US" altLang="en-US" sz="2000" dirty="0" err="1">
                <a:solidFill>
                  <a:srgbClr val="000000"/>
                </a:solidFill>
                <a:cs typeface="Calibri" panose="020F0502020204030204"/>
              </a:rPr>
              <a:t>scikit</a:t>
            </a:r>
            <a:r>
              <a:rPr lang="en-US" altLang="en-US" sz="2000" dirty="0">
                <a:solidFill>
                  <a:srgbClr val="000000"/>
                </a:solidFill>
                <a:cs typeface="Calibri" panose="020F0502020204030204"/>
              </a:rPr>
              <a:t>-learn implements Linear Support Vector Machine classifier:</a:t>
            </a:r>
          </a:p>
          <a:p>
            <a:r>
              <a:rPr lang="en-US" altLang="en-US" sz="2000" dirty="0">
                <a:solidFill>
                  <a:srgbClr val="000000"/>
                </a:solidFill>
                <a:cs typeface="Calibri" panose="020F0502020204030204"/>
              </a:rPr>
              <a:t>Note </a:t>
            </a:r>
          </a:p>
          <a:p>
            <a:r>
              <a:rPr lang="en-US" altLang="en-US" sz="2000" dirty="0">
                <a:solidFill>
                  <a:srgbClr val="000000"/>
                </a:solidFill>
                <a:cs typeface="Calibri" panose="020F0502020204030204"/>
              </a:rPr>
              <a:t> class </a:t>
            </a:r>
            <a:r>
              <a:rPr lang="en-US" altLang="en-US" sz="2000" b="1" i="1" dirty="0" err="1">
                <a:solidFill>
                  <a:srgbClr val="000000"/>
                </a:solidFill>
                <a:cs typeface="Calibri" panose="020F0502020204030204"/>
              </a:rPr>
              <a:t>sklearn.svm.LinearSVC</a:t>
            </a:r>
            <a:r>
              <a:rPr lang="en-US" altLang="en-US" sz="2000" dirty="0">
                <a:solidFill>
                  <a:srgbClr val="000000"/>
                </a:solidFill>
                <a:cs typeface="Calibri" panose="020F0502020204030204"/>
              </a:rPr>
              <a:t>(penalty='l2', loss='</a:t>
            </a:r>
            <a:r>
              <a:rPr lang="en-US" altLang="en-US" sz="2000" dirty="0" err="1">
                <a:solidFill>
                  <a:srgbClr val="000000"/>
                </a:solidFill>
                <a:cs typeface="Calibri" panose="020F0502020204030204"/>
              </a:rPr>
              <a:t>squared_hinge</a:t>
            </a:r>
            <a:r>
              <a:rPr lang="en-US" altLang="en-US" sz="2000" dirty="0">
                <a:solidFill>
                  <a:srgbClr val="000000"/>
                </a:solidFill>
                <a:cs typeface="Calibri" panose="020F0502020204030204"/>
              </a:rPr>
              <a:t>', dual=True, </a:t>
            </a:r>
            <a:r>
              <a:rPr lang="en-US" altLang="en-US" sz="2000" dirty="0" err="1">
                <a:solidFill>
                  <a:srgbClr val="000000"/>
                </a:solidFill>
                <a:cs typeface="Calibri" panose="020F0502020204030204"/>
              </a:rPr>
              <a:t>tol</a:t>
            </a:r>
            <a:r>
              <a:rPr lang="en-US" altLang="en-US" sz="2000" dirty="0">
                <a:solidFill>
                  <a:srgbClr val="000000"/>
                </a:solidFill>
                <a:cs typeface="Calibri" panose="020F0502020204030204"/>
              </a:rPr>
              <a:t>=0.0001, C=1.0, </a:t>
            </a:r>
            <a:r>
              <a:rPr lang="en-US" altLang="en-US" sz="2000" dirty="0" err="1">
                <a:solidFill>
                  <a:srgbClr val="000000"/>
                </a:solidFill>
                <a:cs typeface="Calibri" panose="020F0502020204030204"/>
              </a:rPr>
              <a:t>multi_class</a:t>
            </a:r>
            <a:r>
              <a:rPr lang="en-US" altLang="en-US" sz="2000" dirty="0">
                <a:solidFill>
                  <a:srgbClr val="000000"/>
                </a:solidFill>
                <a:cs typeface="Calibri" panose="020F0502020204030204"/>
              </a:rPr>
              <a:t>='</a:t>
            </a:r>
            <a:r>
              <a:rPr lang="en-US" altLang="en-US" sz="2000" dirty="0" err="1">
                <a:solidFill>
                  <a:srgbClr val="000000"/>
                </a:solidFill>
                <a:cs typeface="Calibri" panose="020F0502020204030204"/>
              </a:rPr>
              <a:t>ovr</a:t>
            </a:r>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fit_intercept</a:t>
            </a:r>
            <a:r>
              <a:rPr lang="en-US" altLang="en-US" sz="2000" dirty="0">
                <a:solidFill>
                  <a:srgbClr val="000000"/>
                </a:solidFill>
                <a:cs typeface="Calibri" panose="020F0502020204030204"/>
              </a:rPr>
              <a:t>=True, </a:t>
            </a:r>
            <a:r>
              <a:rPr lang="en-US" altLang="en-US" sz="2000" dirty="0" err="1">
                <a:solidFill>
                  <a:srgbClr val="000000"/>
                </a:solidFill>
                <a:cs typeface="Calibri" panose="020F0502020204030204"/>
              </a:rPr>
              <a:t>intercept_scaling</a:t>
            </a:r>
            <a:r>
              <a:rPr lang="en-US" altLang="en-US" sz="2000" dirty="0">
                <a:solidFill>
                  <a:srgbClr val="000000"/>
                </a:solidFill>
                <a:cs typeface="Calibri" panose="020F0502020204030204"/>
              </a:rPr>
              <a:t>=1, </a:t>
            </a:r>
            <a:r>
              <a:rPr lang="en-US" altLang="en-US" sz="2000" dirty="0" err="1">
                <a:solidFill>
                  <a:srgbClr val="000000"/>
                </a:solidFill>
                <a:cs typeface="Calibri" panose="020F0502020204030204"/>
              </a:rPr>
              <a:t>class_weight</a:t>
            </a:r>
            <a:r>
              <a:rPr lang="en-US" altLang="en-US" sz="2000" dirty="0">
                <a:solidFill>
                  <a:srgbClr val="000000"/>
                </a:solidFill>
                <a:cs typeface="Calibri" panose="020F0502020204030204"/>
              </a:rPr>
              <a:t>=None, verbose=0, </a:t>
            </a:r>
            <a:r>
              <a:rPr lang="en-US" altLang="en-US" sz="2000" dirty="0" err="1">
                <a:solidFill>
                  <a:srgbClr val="000000"/>
                </a:solidFill>
                <a:cs typeface="Calibri" panose="020F0502020204030204"/>
              </a:rPr>
              <a:t>random_state</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max_iter</a:t>
            </a:r>
            <a:r>
              <a:rPr lang="en-US" altLang="en-US" sz="2000" dirty="0">
                <a:solidFill>
                  <a:srgbClr val="000000"/>
                </a:solidFill>
                <a:cs typeface="Calibri" panose="020F0502020204030204"/>
              </a:rPr>
              <a:t>=1000</a:t>
            </a:r>
          </a:p>
          <a:p>
            <a:endParaRPr lang="en-US" sz="2000" dirty="0">
              <a:solidFill>
                <a:srgbClr val="000000"/>
              </a:solidFill>
              <a:cs typeface="Calibri" panose="020F0502020204030204"/>
            </a:endParaRPr>
          </a:p>
          <a:p>
            <a:r>
              <a:rPr lang="en-US" sz="2000" dirty="0">
                <a:solidFill>
                  <a:srgbClr val="000000"/>
                </a:solidFill>
                <a:cs typeface="Calibri" panose="020F0502020204030204"/>
              </a:rPr>
              <a:t>The following code applies Linear Support Vector Classification to airplane data:</a:t>
            </a:r>
          </a:p>
          <a:p>
            <a:r>
              <a:rPr lang="en-US" sz="800" dirty="0" err="1">
                <a:solidFill>
                  <a:srgbClr val="000000"/>
                </a:solidFill>
                <a:latin typeface="Courier New" panose="02070309020205020404" pitchFamily="49" charset="0"/>
                <a:cs typeface="Courier New" panose="02070309020205020404" pitchFamily="49" charset="0"/>
              </a:rPr>
              <a:t>X_bomber_mass</a:t>
            </a:r>
            <a:r>
              <a:rPr lang="en-US" sz="800" dirty="0">
                <a:solidFill>
                  <a:srgbClr val="000000"/>
                </a:solidFill>
                <a:latin typeface="Courier New" panose="02070309020205020404" pitchFamily="49" charset="0"/>
                <a:cs typeface="Courier New" panose="02070309020205020404" pitchFamily="49" charset="0"/>
              </a:rPr>
              <a:t> = [1.0, 1.5, 2, 2.1,3.1]</a:t>
            </a:r>
          </a:p>
          <a:p>
            <a:r>
              <a:rPr lang="en-US" sz="800" dirty="0" err="1">
                <a:solidFill>
                  <a:srgbClr val="000000"/>
                </a:solidFill>
                <a:latin typeface="Courier New" panose="02070309020205020404" pitchFamily="49" charset="0"/>
                <a:cs typeface="Courier New" panose="02070309020205020404" pitchFamily="49" charset="0"/>
              </a:rPr>
              <a:t>X_bomber_speed</a:t>
            </a:r>
            <a:r>
              <a:rPr lang="en-US" sz="800" dirty="0">
                <a:solidFill>
                  <a:srgbClr val="000000"/>
                </a:solidFill>
                <a:latin typeface="Courier New" panose="02070309020205020404" pitchFamily="49" charset="0"/>
                <a:cs typeface="Courier New" panose="02070309020205020404" pitchFamily="49" charset="0"/>
              </a:rPr>
              <a:t> = [ 1.1, 1.2, 1.3, 1.4, 1.5]</a:t>
            </a:r>
          </a:p>
          <a:p>
            <a:r>
              <a:rPr lang="en-US" sz="800" dirty="0" err="1">
                <a:solidFill>
                  <a:srgbClr val="000000"/>
                </a:solidFill>
                <a:latin typeface="Courier New" panose="02070309020205020404" pitchFamily="49" charset="0"/>
                <a:cs typeface="Courier New" panose="02070309020205020404" pitchFamily="49" charset="0"/>
              </a:rPr>
              <a:t>X_fighter_mass</a:t>
            </a:r>
            <a:r>
              <a:rPr lang="en-US" sz="800" dirty="0">
                <a:solidFill>
                  <a:srgbClr val="000000"/>
                </a:solidFill>
                <a:latin typeface="Courier New" panose="02070309020205020404" pitchFamily="49" charset="0"/>
                <a:cs typeface="Courier New" panose="02070309020205020404" pitchFamily="49" charset="0"/>
              </a:rPr>
              <a:t> = [0.1,0.15, 0.2 , 0.5, 1.6 ]</a:t>
            </a:r>
          </a:p>
          <a:p>
            <a:r>
              <a:rPr lang="en-US" sz="800" dirty="0" err="1">
                <a:solidFill>
                  <a:srgbClr val="000000"/>
                </a:solidFill>
                <a:latin typeface="Courier New" panose="02070309020205020404" pitchFamily="49" charset="0"/>
                <a:cs typeface="Courier New" panose="02070309020205020404" pitchFamily="49" charset="0"/>
              </a:rPr>
              <a:t>X_fighter_speed</a:t>
            </a:r>
            <a:r>
              <a:rPr lang="en-US" sz="800" dirty="0">
                <a:solidFill>
                  <a:srgbClr val="000000"/>
                </a:solidFill>
                <a:latin typeface="Courier New" panose="02070309020205020404" pitchFamily="49" charset="0"/>
                <a:cs typeface="Courier New" panose="02070309020205020404" pitchFamily="49" charset="0"/>
              </a:rPr>
              <a:t> = [0.3, 0.4, 0.5, 0.6, 0.7]</a:t>
            </a:r>
          </a:p>
          <a:p>
            <a:r>
              <a:rPr lang="en-US" sz="800" dirty="0">
                <a:latin typeface="Courier New" panose="02070309020205020404" pitchFamily="49" charset="0"/>
                <a:cs typeface="Courier New" panose="02070309020205020404" pitchFamily="49" charset="0"/>
              </a:rPr>
              <a:t>x=list(zip(</a:t>
            </a:r>
            <a:r>
              <a:rPr lang="en-US" sz="800" dirty="0" err="1">
                <a:latin typeface="Courier New" panose="02070309020205020404" pitchFamily="49" charset="0"/>
                <a:cs typeface="Courier New" panose="02070309020205020404" pitchFamily="49" charset="0"/>
              </a:rPr>
              <a:t>X_bomber_mass,X_bomber_speed</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x1=list(zip(</a:t>
            </a:r>
            <a:r>
              <a:rPr lang="en-US" sz="800" dirty="0" err="1">
                <a:latin typeface="Courier New" panose="02070309020205020404" pitchFamily="49" charset="0"/>
                <a:cs typeface="Courier New" panose="02070309020205020404" pitchFamily="49" charset="0"/>
              </a:rPr>
              <a:t>X_fighter_mass,X_fighter_speed</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x.extend</a:t>
            </a:r>
            <a:r>
              <a:rPr lang="en-US" sz="800" dirty="0">
                <a:latin typeface="Courier New" panose="02070309020205020404" pitchFamily="49" charset="0"/>
                <a:cs typeface="Courier New" panose="02070309020205020404" pitchFamily="49" charset="0"/>
              </a:rPr>
              <a:t>(x1)</a:t>
            </a:r>
          </a:p>
          <a:p>
            <a:r>
              <a:rPr lang="en-US" sz="800" dirty="0">
                <a:latin typeface="Courier New" panose="02070309020205020404" pitchFamily="49" charset="0"/>
                <a:cs typeface="Courier New" panose="02070309020205020404" pitchFamily="49" charset="0"/>
              </a:rPr>
              <a:t>y=[0,0,0,0,0,1,1,1,1,1]</a:t>
            </a:r>
          </a:p>
          <a:p>
            <a:r>
              <a:rPr lang="en-US" sz="800" dirty="0">
                <a:latin typeface="Courier New" panose="02070309020205020404" pitchFamily="49" charset="0"/>
                <a:cs typeface="Courier New" panose="02070309020205020404" pitchFamily="49" charset="0"/>
              </a:rPr>
              <a:t>svc=</a:t>
            </a:r>
            <a:r>
              <a:rPr lang="en-US" sz="800" dirty="0" err="1">
                <a:latin typeface="Courier New" panose="02070309020205020404" pitchFamily="49" charset="0"/>
                <a:cs typeface="Courier New" panose="02070309020205020404" pitchFamily="49" charset="0"/>
              </a:rPr>
              <a:t>svm.LinearSVC</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svcfit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svc.fit</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x,y</a:t>
            </a:r>
            <a:r>
              <a:rPr lang="en-US" sz="800" dirty="0">
                <a:latin typeface="Courier New" panose="02070309020205020404" pitchFamily="49" charset="0"/>
                <a:cs typeface="Courier New" panose="02070309020205020404" pitchFamily="49" charset="0"/>
              </a:rPr>
              <a:t>)</a:t>
            </a:r>
          </a:p>
          <a:p>
            <a:r>
              <a:rPr lang="en-US" sz="800" dirty="0" err="1">
                <a:latin typeface="Courier New" panose="02070309020205020404" pitchFamily="49" charset="0"/>
                <a:cs typeface="Courier New" panose="02070309020205020404" pitchFamily="49" charset="0"/>
              </a:rPr>
              <a:t>svcfit.predict</a:t>
            </a:r>
            <a:r>
              <a:rPr lang="en-US" sz="800" dirty="0">
                <a:latin typeface="Courier New" panose="02070309020205020404" pitchFamily="49" charset="0"/>
                <a:cs typeface="Courier New" panose="02070309020205020404" pitchFamily="49" charset="0"/>
              </a:rPr>
              <a:t>(x)</a:t>
            </a:r>
          </a:p>
          <a:p>
            <a:endParaRPr lang="en-US" sz="800" dirty="0">
              <a:latin typeface="Courier New" panose="02070309020205020404" pitchFamily="49" charset="0"/>
              <a:cs typeface="Courier New" panose="02070309020205020404" pitchFamily="49" charset="0"/>
            </a:endParaRPr>
          </a:p>
          <a:p>
            <a:r>
              <a:rPr lang="en-US" sz="2000" dirty="0">
                <a:solidFill>
                  <a:srgbClr val="000000"/>
                </a:solidFill>
                <a:cs typeface="Arial" panose="020B0604020202020204" pitchFamily="34" charset="0"/>
              </a:rPr>
              <a:t>If default value for constant C is 1.0 </a:t>
            </a:r>
            <a:r>
              <a:rPr lang="en-US" sz="2000" dirty="0">
                <a:solidFill>
                  <a:srgbClr val="000000"/>
                </a:solidFill>
                <a:latin typeface="Courant" panose="02000509030000020004" pitchFamily="49" charset="0"/>
                <a:cs typeface="Arial" panose="020B0604020202020204" pitchFamily="34" charset="0"/>
              </a:rPr>
              <a:t>.predict(x)</a:t>
            </a:r>
            <a:r>
              <a:rPr lang="en-US" sz="2000" dirty="0">
                <a:solidFill>
                  <a:srgbClr val="000000"/>
                </a:solidFill>
                <a:cs typeface="Arial" panose="020B0604020202020204" pitchFamily="34" charset="0"/>
              </a:rPr>
              <a:t> does not classify all input data correctly. However if C is increased (penalty for misclassification is increased) all input data points are classified correctly.</a:t>
            </a:r>
          </a:p>
          <a:p>
            <a:endParaRPr lang="en-US" sz="2000" dirty="0">
              <a:solidFill>
                <a:srgbClr val="000000"/>
              </a:solidFill>
              <a:latin typeface="Courant" panose="02000509030000020004" pitchFamily="49" charset="0"/>
              <a:cs typeface="Arial" panose="020B0604020202020204" pitchFamily="34" charset="0"/>
            </a:endParaRPr>
          </a:p>
          <a:p>
            <a:r>
              <a:rPr lang="pt-BR" sz="2000" b="1" i="1" dirty="0">
                <a:solidFill>
                  <a:prstClr val="black"/>
                </a:solidFill>
              </a:rPr>
              <a:t>Exercise</a:t>
            </a:r>
            <a:r>
              <a:rPr lang="pt-BR" sz="2000" dirty="0">
                <a:solidFill>
                  <a:prstClr val="black"/>
                </a:solidFill>
              </a:rPr>
              <a:t>: add one data point to the dataset so the data becomes linearly </a:t>
            </a:r>
          </a:p>
          <a:p>
            <a:r>
              <a:rPr lang="pt-BR" sz="2000" dirty="0">
                <a:solidFill>
                  <a:prstClr val="black"/>
                </a:solidFill>
              </a:rPr>
              <a:t>non-separable and modify the above code so that this new datapoint </a:t>
            </a:r>
          </a:p>
          <a:p>
            <a:r>
              <a:rPr lang="pt-BR" sz="2000" dirty="0">
                <a:solidFill>
                  <a:prstClr val="black"/>
                </a:solidFill>
              </a:rPr>
              <a:t>is misclassified but old points are classified correctly.  </a:t>
            </a:r>
          </a:p>
          <a:p>
            <a:r>
              <a:rPr lang="pt-BR" sz="2000" dirty="0">
                <a:solidFill>
                  <a:prstClr val="black"/>
                </a:solidFill>
              </a:rPr>
              <a:t>For example, add the points as in the picture</a:t>
            </a:r>
          </a:p>
          <a:p>
            <a:endParaRPr lang="en-US" sz="2000" b="1" dirty="0">
              <a:solidFill>
                <a:srgbClr val="000000"/>
              </a:solidFill>
              <a:latin typeface="Courant" panose="02000509030000020004" pitchFamily="49" charset="0"/>
              <a:cs typeface="Arial" panose="020B0604020202020204" pitchFamily="34" charset="0"/>
            </a:endParaRPr>
          </a:p>
        </p:txBody>
      </p:sp>
      <p:pic>
        <p:nvPicPr>
          <p:cNvPr id="5" name="Picture 4">
            <a:extLst>
              <a:ext uri="{FF2B5EF4-FFF2-40B4-BE49-F238E27FC236}">
                <a16:creationId xmlns:a16="http://schemas.microsoft.com/office/drawing/2014/main" id="{055E3830-CE95-4636-BE24-EBD4AFB588C8}"/>
              </a:ext>
            </a:extLst>
          </p:cNvPr>
          <p:cNvPicPr>
            <a:picLocks noChangeAspect="1"/>
          </p:cNvPicPr>
          <p:nvPr/>
        </p:nvPicPr>
        <p:blipFill>
          <a:blip r:embed="rId2"/>
          <a:stretch>
            <a:fillRect/>
          </a:stretch>
        </p:blipFill>
        <p:spPr>
          <a:xfrm>
            <a:off x="8069899" y="5244353"/>
            <a:ext cx="2312966" cy="1554313"/>
          </a:xfrm>
          <a:prstGeom prst="rect">
            <a:avLst/>
          </a:prstGeom>
        </p:spPr>
      </p:pic>
    </p:spTree>
    <p:extLst>
      <p:ext uri="{BB962C8B-B14F-4D97-AF65-F5344CB8AC3E}">
        <p14:creationId xmlns:p14="http://schemas.microsoft.com/office/powerpoint/2010/main" val="1056050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350317" cy="615553"/>
          </a:xfrm>
          <a:prstGeom prst="rect">
            <a:avLst/>
          </a:prstGeom>
        </p:spPr>
        <p:txBody>
          <a:bodyPr wrap="none" anchor="t">
            <a:spAutoFit/>
          </a:bodyPr>
          <a:lstStyle/>
          <a:p>
            <a:r>
              <a:rPr lang="en-US" sz="3400" b="1" dirty="0"/>
              <a:t>Mathematics of ML: linear support vector machine</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7250" y="594804"/>
            <a:ext cx="11409394" cy="6647974"/>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000" dirty="0">
                <a:solidFill>
                  <a:srgbClr val="000000"/>
                </a:solidFill>
                <a:cs typeface="Calibri" panose="020F0502020204030204"/>
              </a:rPr>
              <a:t>Example: train Linear SVM with airplane data. plot support vectors</a:t>
            </a:r>
            <a:endParaRPr lang="en-US" sz="2000" dirty="0">
              <a:solidFill>
                <a:srgbClr val="000000"/>
              </a:solidFill>
              <a:cs typeface="Calibri" panose="020F0502020204030204"/>
            </a:endParaRPr>
          </a:p>
          <a:p>
            <a:r>
              <a:rPr lang="en-US" sz="900" b="1" dirty="0">
                <a:solidFill>
                  <a:srgbClr val="000000"/>
                </a:solidFill>
                <a:latin typeface="Courant" panose="02000509030000020004" pitchFamily="49" charset="0"/>
                <a:cs typeface="Arial" panose="020B0604020202020204" pitchFamily="34" charset="0"/>
              </a:rPr>
              <a:t>import </a:t>
            </a:r>
            <a:r>
              <a:rPr lang="en-US" sz="900" b="1" dirty="0" err="1">
                <a:solidFill>
                  <a:srgbClr val="000000"/>
                </a:solidFill>
                <a:latin typeface="Courant" panose="02000509030000020004" pitchFamily="49" charset="0"/>
                <a:cs typeface="Arial" panose="020B0604020202020204" pitchFamily="34" charset="0"/>
              </a:rPr>
              <a:t>numpy</a:t>
            </a:r>
            <a:r>
              <a:rPr lang="en-US" sz="900" b="1" dirty="0">
                <a:solidFill>
                  <a:srgbClr val="000000"/>
                </a:solidFill>
                <a:latin typeface="Courant" panose="02000509030000020004" pitchFamily="49" charset="0"/>
                <a:cs typeface="Arial" panose="020B0604020202020204" pitchFamily="34" charset="0"/>
              </a:rPr>
              <a:t> as np</a:t>
            </a:r>
          </a:p>
          <a:p>
            <a:r>
              <a:rPr lang="en-US" sz="900" b="1" dirty="0">
                <a:solidFill>
                  <a:srgbClr val="000000"/>
                </a:solidFill>
                <a:latin typeface="Courant" panose="02000509030000020004" pitchFamily="49" charset="0"/>
                <a:cs typeface="Arial" panose="020B0604020202020204" pitchFamily="34" charset="0"/>
              </a:rPr>
              <a:t>import </a:t>
            </a:r>
            <a:r>
              <a:rPr lang="en-US" sz="900" b="1" dirty="0" err="1">
                <a:solidFill>
                  <a:srgbClr val="000000"/>
                </a:solidFill>
                <a:latin typeface="Courant" panose="02000509030000020004" pitchFamily="49" charset="0"/>
                <a:cs typeface="Arial" panose="020B0604020202020204" pitchFamily="34" charset="0"/>
              </a:rPr>
              <a:t>matplotlib.pyplot</a:t>
            </a:r>
            <a:r>
              <a:rPr lang="en-US" sz="900" b="1" dirty="0">
                <a:solidFill>
                  <a:srgbClr val="000000"/>
                </a:solidFill>
                <a:latin typeface="Courant" panose="02000509030000020004" pitchFamily="49" charset="0"/>
                <a:cs typeface="Arial" panose="020B0604020202020204" pitchFamily="34" charset="0"/>
              </a:rPr>
              <a:t> as </a:t>
            </a:r>
            <a:r>
              <a:rPr lang="en-US" sz="900" b="1" dirty="0" err="1">
                <a:solidFill>
                  <a:srgbClr val="000000"/>
                </a:solidFill>
                <a:latin typeface="Courant" panose="02000509030000020004" pitchFamily="49" charset="0"/>
                <a:cs typeface="Arial" panose="020B0604020202020204" pitchFamily="34" charset="0"/>
              </a:rPr>
              <a:t>plt</a:t>
            </a:r>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from </a:t>
            </a:r>
            <a:r>
              <a:rPr lang="en-US" sz="900" b="1" dirty="0" err="1">
                <a:solidFill>
                  <a:srgbClr val="000000"/>
                </a:solidFill>
                <a:latin typeface="Courant" panose="02000509030000020004" pitchFamily="49" charset="0"/>
                <a:cs typeface="Arial" panose="020B0604020202020204" pitchFamily="34" charset="0"/>
              </a:rPr>
              <a:t>sklearn.datasets</a:t>
            </a:r>
            <a:r>
              <a:rPr lang="en-US" sz="900" b="1" dirty="0">
                <a:solidFill>
                  <a:srgbClr val="000000"/>
                </a:solidFill>
                <a:latin typeface="Courant" panose="02000509030000020004" pitchFamily="49" charset="0"/>
                <a:cs typeface="Arial" panose="020B0604020202020204" pitchFamily="34" charset="0"/>
              </a:rPr>
              <a:t> import </a:t>
            </a:r>
            <a:r>
              <a:rPr lang="en-US" sz="900" b="1" dirty="0" err="1">
                <a:solidFill>
                  <a:srgbClr val="000000"/>
                </a:solidFill>
                <a:latin typeface="Courant" panose="02000509030000020004" pitchFamily="49" charset="0"/>
                <a:cs typeface="Arial" panose="020B0604020202020204" pitchFamily="34" charset="0"/>
              </a:rPr>
              <a:t>make_blobs</a:t>
            </a:r>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from </a:t>
            </a:r>
            <a:r>
              <a:rPr lang="en-US" sz="900" b="1" dirty="0" err="1">
                <a:solidFill>
                  <a:srgbClr val="000000"/>
                </a:solidFill>
                <a:latin typeface="Courant" panose="02000509030000020004" pitchFamily="49" charset="0"/>
                <a:cs typeface="Arial" panose="020B0604020202020204" pitchFamily="34" charset="0"/>
              </a:rPr>
              <a:t>sklearn.svm</a:t>
            </a:r>
            <a:r>
              <a:rPr lang="en-US" sz="900" b="1" dirty="0">
                <a:solidFill>
                  <a:srgbClr val="000000"/>
                </a:solidFill>
                <a:latin typeface="Courant" panose="02000509030000020004" pitchFamily="49" charset="0"/>
                <a:cs typeface="Arial" panose="020B0604020202020204" pitchFamily="34" charset="0"/>
              </a:rPr>
              <a:t> import </a:t>
            </a:r>
            <a:r>
              <a:rPr lang="en-US" sz="900" b="1" dirty="0" err="1">
                <a:solidFill>
                  <a:srgbClr val="000000"/>
                </a:solidFill>
                <a:latin typeface="Courant" panose="02000509030000020004" pitchFamily="49" charset="0"/>
                <a:cs typeface="Arial" panose="020B0604020202020204" pitchFamily="34" charset="0"/>
              </a:rPr>
              <a:t>LinearSVC</a:t>
            </a:r>
            <a:endParaRPr lang="en-US" sz="900" b="1" dirty="0">
              <a:solidFill>
                <a:srgbClr val="000000"/>
              </a:solidFill>
              <a:latin typeface="Courant" panose="02000509030000020004" pitchFamily="49" charset="0"/>
              <a:cs typeface="Arial" panose="020B0604020202020204" pitchFamily="34" charset="0"/>
            </a:endParaRP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X_bomber_mass</a:t>
            </a:r>
            <a:r>
              <a:rPr lang="en-US" sz="900" b="1" dirty="0">
                <a:solidFill>
                  <a:srgbClr val="000000"/>
                </a:solidFill>
                <a:latin typeface="Courant" panose="02000509030000020004" pitchFamily="49" charset="0"/>
                <a:cs typeface="Arial" panose="020B0604020202020204" pitchFamily="34" charset="0"/>
              </a:rPr>
              <a:t> = [1.0, 1.5, 2, 2.1,3.1]</a:t>
            </a:r>
          </a:p>
          <a:p>
            <a:r>
              <a:rPr lang="en-US" sz="900" b="1" dirty="0" err="1">
                <a:solidFill>
                  <a:srgbClr val="000000"/>
                </a:solidFill>
                <a:latin typeface="Courant" panose="02000509030000020004" pitchFamily="49" charset="0"/>
                <a:cs typeface="Arial" panose="020B0604020202020204" pitchFamily="34" charset="0"/>
              </a:rPr>
              <a:t>X_bomber_speed</a:t>
            </a:r>
            <a:r>
              <a:rPr lang="en-US" sz="900" b="1" dirty="0">
                <a:solidFill>
                  <a:srgbClr val="000000"/>
                </a:solidFill>
                <a:latin typeface="Courant" panose="02000509030000020004" pitchFamily="49" charset="0"/>
                <a:cs typeface="Arial" panose="020B0604020202020204" pitchFamily="34" charset="0"/>
              </a:rPr>
              <a:t> = [ 1.1, 1.2, 1.3, 1.4, 1.5]</a:t>
            </a:r>
          </a:p>
          <a:p>
            <a:r>
              <a:rPr lang="en-US" sz="900" b="1" dirty="0" err="1">
                <a:solidFill>
                  <a:srgbClr val="000000"/>
                </a:solidFill>
                <a:latin typeface="Courant" panose="02000509030000020004" pitchFamily="49" charset="0"/>
                <a:cs typeface="Arial" panose="020B0604020202020204" pitchFamily="34" charset="0"/>
              </a:rPr>
              <a:t>X_fighter_mass</a:t>
            </a:r>
            <a:r>
              <a:rPr lang="en-US" sz="900" b="1" dirty="0">
                <a:solidFill>
                  <a:srgbClr val="000000"/>
                </a:solidFill>
                <a:latin typeface="Courant" panose="02000509030000020004" pitchFamily="49" charset="0"/>
                <a:cs typeface="Arial" panose="020B0604020202020204" pitchFamily="34" charset="0"/>
              </a:rPr>
              <a:t> = [0.1,0.15, 0.2 , 0.5, 1.6 ]</a:t>
            </a:r>
          </a:p>
          <a:p>
            <a:r>
              <a:rPr lang="en-US" sz="900" b="1" dirty="0" err="1">
                <a:solidFill>
                  <a:srgbClr val="000000"/>
                </a:solidFill>
                <a:latin typeface="Courant" panose="02000509030000020004" pitchFamily="49" charset="0"/>
                <a:cs typeface="Arial" panose="020B0604020202020204" pitchFamily="34" charset="0"/>
              </a:rPr>
              <a:t>X_fighter_speed</a:t>
            </a:r>
            <a:r>
              <a:rPr lang="en-US" sz="900" b="1" dirty="0">
                <a:solidFill>
                  <a:srgbClr val="000000"/>
                </a:solidFill>
                <a:latin typeface="Courant" panose="02000509030000020004" pitchFamily="49" charset="0"/>
                <a:cs typeface="Arial" panose="020B0604020202020204" pitchFamily="34" charset="0"/>
              </a:rPr>
              <a:t> = [0.3, 0.4, 0.5, 0.6, 0.7]</a:t>
            </a:r>
          </a:p>
          <a:p>
            <a:r>
              <a:rPr lang="en-US" sz="900" b="1" dirty="0">
                <a:solidFill>
                  <a:srgbClr val="000000"/>
                </a:solidFill>
                <a:latin typeface="Courant" panose="02000509030000020004" pitchFamily="49" charset="0"/>
                <a:cs typeface="Arial" panose="020B0604020202020204" pitchFamily="34" charset="0"/>
              </a:rPr>
              <a:t>X=list(zip(</a:t>
            </a:r>
            <a:r>
              <a:rPr lang="en-US" sz="900" b="1" dirty="0" err="1">
                <a:solidFill>
                  <a:srgbClr val="000000"/>
                </a:solidFill>
                <a:latin typeface="Courant" panose="02000509030000020004" pitchFamily="49" charset="0"/>
                <a:cs typeface="Arial" panose="020B0604020202020204" pitchFamily="34" charset="0"/>
              </a:rPr>
              <a:t>X_bomber_mass,X_bomber_speed</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x1=list(zip(</a:t>
            </a:r>
            <a:r>
              <a:rPr lang="en-US" sz="900" b="1" dirty="0" err="1">
                <a:solidFill>
                  <a:srgbClr val="000000"/>
                </a:solidFill>
                <a:latin typeface="Courant" panose="02000509030000020004" pitchFamily="49" charset="0"/>
                <a:cs typeface="Arial" panose="020B0604020202020204" pitchFamily="34" charset="0"/>
              </a:rPr>
              <a:t>X_fighter_mass,X_fighter_speed</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X.extend</a:t>
            </a:r>
            <a:r>
              <a:rPr lang="en-US" sz="900" b="1" dirty="0">
                <a:solidFill>
                  <a:srgbClr val="000000"/>
                </a:solidFill>
                <a:latin typeface="Courant" panose="02000509030000020004" pitchFamily="49" charset="0"/>
                <a:cs typeface="Arial" panose="020B0604020202020204" pitchFamily="34" charset="0"/>
              </a:rPr>
              <a:t>(x1)</a:t>
            </a:r>
          </a:p>
          <a:p>
            <a:r>
              <a:rPr lang="en-US" sz="900" b="1" dirty="0">
                <a:solidFill>
                  <a:srgbClr val="000000"/>
                </a:solidFill>
                <a:latin typeface="Courant" panose="02000509030000020004" pitchFamily="49" charset="0"/>
                <a:cs typeface="Arial" panose="020B0604020202020204" pitchFamily="34" charset="0"/>
              </a:rPr>
              <a:t>X=</a:t>
            </a:r>
            <a:r>
              <a:rPr lang="en-US" sz="900" b="1" dirty="0" err="1">
                <a:solidFill>
                  <a:srgbClr val="000000"/>
                </a:solidFill>
                <a:latin typeface="Courant" panose="02000509030000020004" pitchFamily="49" charset="0"/>
                <a:cs typeface="Arial" panose="020B0604020202020204" pitchFamily="34" charset="0"/>
              </a:rPr>
              <a:t>np.array</a:t>
            </a:r>
            <a:r>
              <a:rPr lang="en-US" sz="900" b="1" dirty="0">
                <a:solidFill>
                  <a:srgbClr val="000000"/>
                </a:solidFill>
                <a:latin typeface="Courant" panose="02000509030000020004" pitchFamily="49" charset="0"/>
                <a:cs typeface="Arial" panose="020B0604020202020204" pitchFamily="34" charset="0"/>
              </a:rPr>
              <a:t>(X)</a:t>
            </a:r>
          </a:p>
          <a:p>
            <a:r>
              <a:rPr lang="en-US" sz="900" b="1" dirty="0">
                <a:solidFill>
                  <a:srgbClr val="000000"/>
                </a:solidFill>
                <a:latin typeface="Courant" panose="02000509030000020004" pitchFamily="49" charset="0"/>
                <a:cs typeface="Arial" panose="020B0604020202020204" pitchFamily="34" charset="0"/>
              </a:rPr>
              <a:t>y=[0,0,0,0,0,1,1,1,1,1]</a:t>
            </a:r>
          </a:p>
          <a:p>
            <a:r>
              <a:rPr lang="en-US" sz="900" b="1" dirty="0">
                <a:solidFill>
                  <a:srgbClr val="000000"/>
                </a:solidFill>
                <a:latin typeface="Courant" panose="02000509030000020004" pitchFamily="49" charset="0"/>
                <a:cs typeface="Arial" panose="020B0604020202020204" pitchFamily="34" charset="0"/>
              </a:rPr>
              <a:t>y=</a:t>
            </a:r>
            <a:r>
              <a:rPr lang="en-US" sz="900" b="1" dirty="0" err="1">
                <a:solidFill>
                  <a:srgbClr val="000000"/>
                </a:solidFill>
                <a:latin typeface="Courant" panose="02000509030000020004" pitchFamily="49" charset="0"/>
                <a:cs typeface="Arial" panose="020B0604020202020204" pitchFamily="34" charset="0"/>
              </a:rPr>
              <a:t>np.array</a:t>
            </a:r>
            <a:r>
              <a:rPr lang="en-US" sz="900" b="1" dirty="0">
                <a:solidFill>
                  <a:srgbClr val="000000"/>
                </a:solidFill>
                <a:latin typeface="Courant" panose="02000509030000020004" pitchFamily="49" charset="0"/>
                <a:cs typeface="Arial" panose="020B0604020202020204" pitchFamily="34" charset="0"/>
              </a:rPr>
              <a:t>(y)</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plt.figure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figsize</a:t>
            </a:r>
            <a:r>
              <a:rPr lang="en-US" sz="900" b="1" dirty="0">
                <a:solidFill>
                  <a:srgbClr val="000000"/>
                </a:solidFill>
                <a:latin typeface="Courant" panose="02000509030000020004" pitchFamily="49" charset="0"/>
                <a:cs typeface="Arial" panose="020B0604020202020204" pitchFamily="34" charset="0"/>
              </a:rPr>
              <a:t>=(5, 5))</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a:solidFill>
                  <a:srgbClr val="000000"/>
                </a:solidFill>
                <a:latin typeface="Courant" panose="02000509030000020004" pitchFamily="49" charset="0"/>
                <a:cs typeface="Arial" panose="020B0604020202020204" pitchFamily="34" charset="0"/>
              </a:rPr>
              <a:t># "hinge" is the standard SVM loss</a:t>
            </a:r>
          </a:p>
          <a:p>
            <a:r>
              <a:rPr lang="en-US" sz="900" b="1" dirty="0" err="1">
                <a:solidFill>
                  <a:srgbClr val="000000"/>
                </a:solidFill>
                <a:latin typeface="Courant" panose="02000509030000020004" pitchFamily="49" charset="0"/>
                <a:cs typeface="Arial" panose="020B0604020202020204" pitchFamily="34" charset="0"/>
              </a:rPr>
              <a:t>clf</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LinearSVC</a:t>
            </a:r>
            <a:r>
              <a:rPr lang="en-US" sz="900" b="1" dirty="0">
                <a:solidFill>
                  <a:srgbClr val="000000"/>
                </a:solidFill>
                <a:latin typeface="Courant" panose="02000509030000020004" pitchFamily="49" charset="0"/>
                <a:cs typeface="Arial" panose="020B0604020202020204" pitchFamily="34" charset="0"/>
              </a:rPr>
              <a:t>(C=15, loss="hinge", </a:t>
            </a:r>
            <a:r>
              <a:rPr lang="en-US" sz="900" b="1" dirty="0" err="1">
                <a:solidFill>
                  <a:srgbClr val="000000"/>
                </a:solidFill>
                <a:latin typeface="Courant" panose="02000509030000020004" pitchFamily="49" charset="0"/>
                <a:cs typeface="Arial" panose="020B0604020202020204" pitchFamily="34" charset="0"/>
              </a:rPr>
              <a:t>random_state</a:t>
            </a:r>
            <a:r>
              <a:rPr lang="en-US" sz="900" b="1" dirty="0">
                <a:solidFill>
                  <a:srgbClr val="000000"/>
                </a:solidFill>
                <a:latin typeface="Courant" panose="02000509030000020004" pitchFamily="49" charset="0"/>
                <a:cs typeface="Arial" panose="020B0604020202020204" pitchFamily="34" charset="0"/>
              </a:rPr>
              <a:t>=42).fit(X, y)</a:t>
            </a:r>
          </a:p>
          <a:p>
            <a:r>
              <a:rPr lang="en-US" sz="900" b="1" dirty="0">
                <a:solidFill>
                  <a:srgbClr val="000000"/>
                </a:solidFill>
                <a:latin typeface="Courant" panose="02000509030000020004" pitchFamily="49" charset="0"/>
                <a:cs typeface="Arial" panose="020B0604020202020204" pitchFamily="34" charset="0"/>
              </a:rPr>
              <a:t># obtain the support vectors through the decision function</a:t>
            </a:r>
          </a:p>
          <a:p>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clf.decision_function</a:t>
            </a:r>
            <a:r>
              <a:rPr lang="en-US" sz="900" b="1" dirty="0">
                <a:solidFill>
                  <a:srgbClr val="000000"/>
                </a:solidFill>
                <a:latin typeface="Courant" panose="02000509030000020004" pitchFamily="49" charset="0"/>
                <a:cs typeface="Arial" panose="020B0604020202020204" pitchFamily="34" charset="0"/>
              </a:rPr>
              <a:t>(X)</a:t>
            </a:r>
          </a:p>
          <a:p>
            <a:r>
              <a:rPr lang="en-US" sz="900" b="1" dirty="0">
                <a:solidFill>
                  <a:srgbClr val="000000"/>
                </a:solidFill>
                <a:latin typeface="Courant" panose="02000509030000020004" pitchFamily="49" charset="0"/>
                <a:cs typeface="Arial" panose="020B0604020202020204" pitchFamily="34" charset="0"/>
              </a:rPr>
              <a:t># we can also calculate the decision function manually</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 np.dot(X, </a:t>
            </a:r>
            <a:r>
              <a:rPr lang="en-US" sz="900" b="1" dirty="0" err="1">
                <a:solidFill>
                  <a:srgbClr val="000000"/>
                </a:solidFill>
                <a:latin typeface="Courant" panose="02000509030000020004" pitchFamily="49" charset="0"/>
                <a:cs typeface="Arial" panose="020B0604020202020204" pitchFamily="34" charset="0"/>
              </a:rPr>
              <a:t>clf.coef</a:t>
            </a:r>
            <a:r>
              <a:rPr lang="en-US" sz="900" b="1" dirty="0">
                <a:solidFill>
                  <a:srgbClr val="000000"/>
                </a:solidFill>
                <a:latin typeface="Courant" panose="02000509030000020004" pitchFamily="49" charset="0"/>
                <a:cs typeface="Arial" panose="020B0604020202020204" pitchFamily="34" charset="0"/>
              </a:rPr>
              <a:t>_[0]) + </a:t>
            </a:r>
            <a:r>
              <a:rPr lang="en-US" sz="900" b="1" dirty="0" err="1">
                <a:solidFill>
                  <a:srgbClr val="000000"/>
                </a:solidFill>
                <a:latin typeface="Courant" panose="02000509030000020004" pitchFamily="49" charset="0"/>
                <a:cs typeface="Arial" panose="020B0604020202020204" pitchFamily="34" charset="0"/>
              </a:rPr>
              <a:t>clf.intercept</a:t>
            </a:r>
            <a:r>
              <a:rPr lang="en-US" sz="900" b="1" dirty="0">
                <a:solidFill>
                  <a:srgbClr val="000000"/>
                </a:solidFill>
                <a:latin typeface="Courant" panose="02000509030000020004" pitchFamily="49" charset="0"/>
                <a:cs typeface="Arial" panose="020B0604020202020204" pitchFamily="34" charset="0"/>
              </a:rPr>
              <a:t>_[0]</a:t>
            </a:r>
          </a:p>
          <a:p>
            <a:r>
              <a:rPr lang="en-US" sz="900" b="1" dirty="0" err="1">
                <a:solidFill>
                  <a:srgbClr val="000000"/>
                </a:solidFill>
                <a:latin typeface="Courant" panose="02000509030000020004" pitchFamily="49" charset="0"/>
                <a:cs typeface="Arial" panose="020B0604020202020204" pitchFamily="34" charset="0"/>
              </a:rPr>
              <a:t>support_vector_indices</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np.where</a:t>
            </a:r>
            <a:r>
              <a:rPr lang="en-US" sz="900" b="1" dirty="0">
                <a:solidFill>
                  <a:srgbClr val="000000"/>
                </a:solidFill>
                <a:latin typeface="Courant" panose="02000509030000020004" pitchFamily="49" charset="0"/>
                <a:cs typeface="Arial" panose="020B0604020202020204" pitchFamily="34" charset="0"/>
              </a:rPr>
              <a:t>((2 * y - 1) * </a:t>
            </a:r>
            <a:r>
              <a:rPr lang="en-US" sz="900" b="1" dirty="0" err="1">
                <a:solidFill>
                  <a:srgbClr val="000000"/>
                </a:solidFill>
                <a:latin typeface="Courant" panose="02000509030000020004" pitchFamily="49" charset="0"/>
                <a:cs typeface="Arial" panose="020B0604020202020204" pitchFamily="34" charset="0"/>
              </a:rPr>
              <a:t>decision_function</a:t>
            </a:r>
            <a:r>
              <a:rPr lang="en-US" sz="900" b="1" dirty="0">
                <a:solidFill>
                  <a:srgbClr val="000000"/>
                </a:solidFill>
                <a:latin typeface="Courant" panose="02000509030000020004" pitchFamily="49" charset="0"/>
                <a:cs typeface="Arial" panose="020B0604020202020204" pitchFamily="34" charset="0"/>
              </a:rPr>
              <a:t> &lt;= 1)[0]</a:t>
            </a:r>
          </a:p>
          <a:p>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 X[</a:t>
            </a:r>
            <a:r>
              <a:rPr lang="en-US" sz="900" b="1" dirty="0" err="1">
                <a:solidFill>
                  <a:srgbClr val="000000"/>
                </a:solidFill>
                <a:latin typeface="Courant" panose="02000509030000020004" pitchFamily="49" charset="0"/>
                <a:cs typeface="Arial" panose="020B0604020202020204" pitchFamily="34" charset="0"/>
              </a:rPr>
              <a:t>support_vector_indices</a:t>
            </a:r>
            <a:r>
              <a:rPr lang="en-US" sz="900" b="1" dirty="0">
                <a:solidFill>
                  <a:srgbClr val="000000"/>
                </a:solidFill>
                <a:latin typeface="Courant" panose="02000509030000020004" pitchFamily="49" charset="0"/>
                <a:cs typeface="Arial" panose="020B0604020202020204" pitchFamily="34" charset="0"/>
              </a:rPr>
              <a:t>]</a:t>
            </a:r>
          </a:p>
          <a:p>
            <a:endParaRPr lang="en-US" sz="900" b="1" dirty="0">
              <a:solidFill>
                <a:srgbClr val="000000"/>
              </a:solidFill>
              <a:latin typeface="Courant" panose="02000509030000020004" pitchFamily="49" charset="0"/>
              <a:cs typeface="Arial" panose="020B0604020202020204" pitchFamily="34" charset="0"/>
            </a:endParaRPr>
          </a:p>
          <a:p>
            <a:r>
              <a:rPr lang="en-US" sz="900" b="1" dirty="0" err="1">
                <a:solidFill>
                  <a:srgbClr val="000000"/>
                </a:solidFill>
                <a:latin typeface="Courant" panose="02000509030000020004" pitchFamily="49" charset="0"/>
                <a:cs typeface="Arial" panose="020B0604020202020204" pitchFamily="34" charset="0"/>
              </a:rPr>
              <a:t>plt.scatter</a:t>
            </a:r>
            <a:r>
              <a:rPr lang="en-US" sz="900" b="1" dirty="0">
                <a:solidFill>
                  <a:srgbClr val="000000"/>
                </a:solidFill>
                <a:latin typeface="Courant" panose="02000509030000020004" pitchFamily="49" charset="0"/>
                <a:cs typeface="Arial" panose="020B0604020202020204" pitchFamily="34" charset="0"/>
              </a:rPr>
              <a:t>(X[:, 0], X[:, 1], c=y, s=30, </a:t>
            </a:r>
            <a:r>
              <a:rPr lang="en-US" sz="900" b="1" dirty="0" err="1">
                <a:solidFill>
                  <a:srgbClr val="000000"/>
                </a:solidFill>
                <a:latin typeface="Courant" panose="02000509030000020004" pitchFamily="49" charset="0"/>
                <a:cs typeface="Arial" panose="020B0604020202020204" pitchFamily="34" charset="0"/>
              </a:rPr>
              <a:t>cmap</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plt.cm.Paired</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ax = </a:t>
            </a:r>
            <a:r>
              <a:rPr lang="en-US" sz="900" b="1" dirty="0" err="1">
                <a:solidFill>
                  <a:srgbClr val="000000"/>
                </a:solidFill>
                <a:latin typeface="Courant" panose="02000509030000020004" pitchFamily="49" charset="0"/>
                <a:cs typeface="Arial" panose="020B0604020202020204" pitchFamily="34" charset="0"/>
              </a:rPr>
              <a:t>plt.gca</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ax.get_xlim</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ax.get_ylim</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xx, </a:t>
            </a:r>
            <a:r>
              <a:rPr lang="en-US" sz="900" b="1" dirty="0" err="1">
                <a:solidFill>
                  <a:srgbClr val="000000"/>
                </a:solidFill>
                <a:latin typeface="Courant" panose="02000509030000020004" pitchFamily="49" charset="0"/>
                <a:cs typeface="Arial" panose="020B0604020202020204" pitchFamily="34" charset="0"/>
              </a:rPr>
              <a:t>yy</a:t>
            </a:r>
            <a:r>
              <a:rPr lang="en-US" sz="900" b="1" dirty="0">
                <a:solidFill>
                  <a:srgbClr val="000000"/>
                </a:solidFill>
                <a:latin typeface="Courant" panose="02000509030000020004" pitchFamily="49" charset="0"/>
                <a:cs typeface="Arial" panose="020B0604020202020204" pitchFamily="34" charset="0"/>
              </a:rPr>
              <a:t> = </a:t>
            </a:r>
            <a:r>
              <a:rPr lang="en-US" sz="900" b="1" dirty="0" err="1">
                <a:solidFill>
                  <a:srgbClr val="000000"/>
                </a:solidFill>
                <a:latin typeface="Courant" panose="02000509030000020004" pitchFamily="49" charset="0"/>
                <a:cs typeface="Arial" panose="020B0604020202020204" pitchFamily="34" charset="0"/>
              </a:rPr>
              <a:t>np.meshgrid</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np.linspace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[0], </a:t>
            </a:r>
            <a:r>
              <a:rPr lang="en-US" sz="900" b="1" dirty="0" err="1">
                <a:solidFill>
                  <a:srgbClr val="000000"/>
                </a:solidFill>
                <a:latin typeface="Courant" panose="02000509030000020004" pitchFamily="49" charset="0"/>
                <a:cs typeface="Arial" panose="020B0604020202020204" pitchFamily="34" charset="0"/>
              </a:rPr>
              <a:t>xlim</a:t>
            </a:r>
            <a:r>
              <a:rPr lang="en-US" sz="900" b="1" dirty="0">
                <a:solidFill>
                  <a:srgbClr val="000000"/>
                </a:solidFill>
                <a:latin typeface="Courant" panose="02000509030000020004" pitchFamily="49" charset="0"/>
                <a:cs typeface="Arial" panose="020B0604020202020204" pitchFamily="34" charset="0"/>
              </a:rPr>
              <a:t>[1], 50),</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np.linspace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[0], </a:t>
            </a:r>
            <a:r>
              <a:rPr lang="en-US" sz="900" b="1" dirty="0" err="1">
                <a:solidFill>
                  <a:srgbClr val="000000"/>
                </a:solidFill>
                <a:latin typeface="Courant" panose="02000509030000020004" pitchFamily="49" charset="0"/>
                <a:cs typeface="Arial" panose="020B0604020202020204" pitchFamily="34" charset="0"/>
              </a:rPr>
              <a:t>ylim</a:t>
            </a:r>
            <a:r>
              <a:rPr lang="en-US" sz="900" b="1" dirty="0">
                <a:solidFill>
                  <a:srgbClr val="000000"/>
                </a:solidFill>
                <a:latin typeface="Courant" panose="02000509030000020004" pitchFamily="49" charset="0"/>
                <a:cs typeface="Arial" panose="020B0604020202020204" pitchFamily="34" charset="0"/>
              </a:rPr>
              <a:t>[1], 50))</a:t>
            </a:r>
          </a:p>
          <a:p>
            <a:r>
              <a:rPr lang="en-US" sz="900" b="1" dirty="0">
                <a:solidFill>
                  <a:srgbClr val="000000"/>
                </a:solidFill>
                <a:latin typeface="Courant" panose="02000509030000020004" pitchFamily="49" charset="0"/>
                <a:cs typeface="Arial" panose="020B0604020202020204" pitchFamily="34" charset="0"/>
              </a:rPr>
              <a:t>Z = </a:t>
            </a:r>
            <a:r>
              <a:rPr lang="en-US" sz="900" b="1" dirty="0" err="1">
                <a:solidFill>
                  <a:srgbClr val="000000"/>
                </a:solidFill>
                <a:latin typeface="Courant" panose="02000509030000020004" pitchFamily="49" charset="0"/>
                <a:cs typeface="Arial" panose="020B0604020202020204" pitchFamily="34" charset="0"/>
              </a:rPr>
              <a:t>clf.decision_function</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np.c</a:t>
            </a:r>
            <a:r>
              <a:rPr lang="en-US" sz="900" b="1" dirty="0">
                <a:solidFill>
                  <a:srgbClr val="000000"/>
                </a:solidFill>
                <a:latin typeface="Courant" panose="02000509030000020004" pitchFamily="49" charset="0"/>
                <a:cs typeface="Arial" panose="020B0604020202020204" pitchFamily="34" charset="0"/>
              </a:rPr>
              <a:t>_[</a:t>
            </a:r>
            <a:r>
              <a:rPr lang="en-US" sz="900" b="1" dirty="0" err="1">
                <a:solidFill>
                  <a:srgbClr val="000000"/>
                </a:solidFill>
                <a:latin typeface="Courant" panose="02000509030000020004" pitchFamily="49" charset="0"/>
                <a:cs typeface="Arial" panose="020B0604020202020204" pitchFamily="34" charset="0"/>
              </a:rPr>
              <a:t>xx.ravel</a:t>
            </a:r>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yy.ravel</a:t>
            </a:r>
            <a:r>
              <a:rPr lang="en-US" sz="900" b="1" dirty="0">
                <a:solidFill>
                  <a:srgbClr val="000000"/>
                </a:solidFill>
                <a:latin typeface="Courant" panose="02000509030000020004" pitchFamily="49" charset="0"/>
                <a:cs typeface="Arial" panose="020B0604020202020204" pitchFamily="34" charset="0"/>
              </a:rPr>
              <a:t>()])</a:t>
            </a:r>
          </a:p>
          <a:p>
            <a:r>
              <a:rPr lang="en-US" sz="900" b="1" dirty="0">
                <a:solidFill>
                  <a:srgbClr val="000000"/>
                </a:solidFill>
                <a:latin typeface="Courant" panose="02000509030000020004" pitchFamily="49" charset="0"/>
                <a:cs typeface="Arial" panose="020B0604020202020204" pitchFamily="34" charset="0"/>
              </a:rPr>
              <a:t>Z = </a:t>
            </a:r>
            <a:r>
              <a:rPr lang="en-US" sz="900" b="1" dirty="0" err="1">
                <a:solidFill>
                  <a:srgbClr val="000000"/>
                </a:solidFill>
                <a:latin typeface="Courant" panose="02000509030000020004" pitchFamily="49" charset="0"/>
                <a:cs typeface="Arial" panose="020B0604020202020204" pitchFamily="34" charset="0"/>
              </a:rPr>
              <a:t>Z.reshape</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xx.shape</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plt.contour</a:t>
            </a:r>
            <a:r>
              <a:rPr lang="en-US" sz="900" b="1" dirty="0">
                <a:solidFill>
                  <a:srgbClr val="000000"/>
                </a:solidFill>
                <a:latin typeface="Courant" panose="02000509030000020004" pitchFamily="49" charset="0"/>
                <a:cs typeface="Arial" panose="020B0604020202020204" pitchFamily="34" charset="0"/>
              </a:rPr>
              <a:t>(xx, </a:t>
            </a:r>
            <a:r>
              <a:rPr lang="en-US" sz="900" b="1" dirty="0" err="1">
                <a:solidFill>
                  <a:srgbClr val="000000"/>
                </a:solidFill>
                <a:latin typeface="Courant" panose="02000509030000020004" pitchFamily="49" charset="0"/>
                <a:cs typeface="Arial" panose="020B0604020202020204" pitchFamily="34" charset="0"/>
              </a:rPr>
              <a:t>yy</a:t>
            </a:r>
            <a:r>
              <a:rPr lang="en-US" sz="900" b="1" dirty="0">
                <a:solidFill>
                  <a:srgbClr val="000000"/>
                </a:solidFill>
                <a:latin typeface="Courant" panose="02000509030000020004" pitchFamily="49" charset="0"/>
                <a:cs typeface="Arial" panose="020B0604020202020204" pitchFamily="34" charset="0"/>
              </a:rPr>
              <a:t>, Z, colors='k', levels=[-1, 0, 1], alpha=0.5,</a:t>
            </a:r>
          </a:p>
          <a:p>
            <a:r>
              <a:rPr lang="en-US" sz="900" b="1" dirty="0">
                <a:solidFill>
                  <a:srgbClr val="000000"/>
                </a:solidFill>
                <a:latin typeface="Courant" panose="02000509030000020004" pitchFamily="49" charset="0"/>
                <a:cs typeface="Arial" panose="020B0604020202020204" pitchFamily="34" charset="0"/>
              </a:rPr>
              <a:t>            </a:t>
            </a:r>
            <a:r>
              <a:rPr lang="en-US" sz="900" b="1" dirty="0" err="1">
                <a:solidFill>
                  <a:srgbClr val="000000"/>
                </a:solidFill>
                <a:latin typeface="Courant" panose="02000509030000020004" pitchFamily="49" charset="0"/>
                <a:cs typeface="Arial" panose="020B0604020202020204" pitchFamily="34" charset="0"/>
              </a:rPr>
              <a:t>linestyles</a:t>
            </a:r>
            <a:r>
              <a:rPr lang="en-US" sz="900" b="1" dirty="0">
                <a:solidFill>
                  <a:srgbClr val="000000"/>
                </a:solidFill>
                <a:latin typeface="Courant" panose="02000509030000020004" pitchFamily="49" charset="0"/>
                <a:cs typeface="Arial" panose="020B0604020202020204" pitchFamily="34" charset="0"/>
              </a:rPr>
              <a:t>=['--', '-', '--'])</a:t>
            </a:r>
          </a:p>
          <a:p>
            <a:r>
              <a:rPr lang="en-US" sz="900" b="1" dirty="0" err="1">
                <a:solidFill>
                  <a:srgbClr val="000000"/>
                </a:solidFill>
                <a:latin typeface="Courant" panose="02000509030000020004" pitchFamily="49" charset="0"/>
                <a:cs typeface="Arial" panose="020B0604020202020204" pitchFamily="34" charset="0"/>
              </a:rPr>
              <a:t>plt.scatter</a:t>
            </a:r>
            <a:r>
              <a:rPr lang="en-US" sz="900" b="1" dirty="0">
                <a:solidFill>
                  <a:srgbClr val="000000"/>
                </a:solidFill>
                <a:latin typeface="Courant" panose="02000509030000020004" pitchFamily="49" charset="0"/>
                <a:cs typeface="Arial" panose="020B0604020202020204" pitchFamily="34" charset="0"/>
              </a:rPr>
              <a:t>(</a:t>
            </a:r>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0], </a:t>
            </a:r>
            <a:r>
              <a:rPr lang="en-US" sz="900" b="1" dirty="0" err="1">
                <a:solidFill>
                  <a:srgbClr val="000000"/>
                </a:solidFill>
                <a:latin typeface="Courant" panose="02000509030000020004" pitchFamily="49" charset="0"/>
                <a:cs typeface="Arial" panose="020B0604020202020204" pitchFamily="34" charset="0"/>
              </a:rPr>
              <a:t>support_vectors</a:t>
            </a:r>
            <a:r>
              <a:rPr lang="en-US" sz="900" b="1" dirty="0">
                <a:solidFill>
                  <a:srgbClr val="000000"/>
                </a:solidFill>
                <a:latin typeface="Courant" panose="02000509030000020004" pitchFamily="49" charset="0"/>
                <a:cs typeface="Arial" panose="020B0604020202020204" pitchFamily="34" charset="0"/>
              </a:rPr>
              <a:t>[:, 1], s=100,</a:t>
            </a:r>
          </a:p>
          <a:p>
            <a:r>
              <a:rPr lang="en-US" sz="900" b="1" dirty="0">
                <a:solidFill>
                  <a:srgbClr val="000000"/>
                </a:solidFill>
                <a:latin typeface="Courant" panose="02000509030000020004" pitchFamily="49" charset="0"/>
                <a:cs typeface="Arial" panose="020B0604020202020204" pitchFamily="34" charset="0"/>
              </a:rPr>
              <a:t>            linewidth=1, </a:t>
            </a:r>
            <a:r>
              <a:rPr lang="en-US" sz="900" b="1" dirty="0" err="1">
                <a:solidFill>
                  <a:srgbClr val="000000"/>
                </a:solidFill>
                <a:latin typeface="Courant" panose="02000509030000020004" pitchFamily="49" charset="0"/>
                <a:cs typeface="Arial" panose="020B0604020202020204" pitchFamily="34" charset="0"/>
              </a:rPr>
              <a:t>facecolors</a:t>
            </a:r>
            <a:r>
              <a:rPr lang="en-US" sz="900" b="1" dirty="0">
                <a:solidFill>
                  <a:srgbClr val="000000"/>
                </a:solidFill>
                <a:latin typeface="Courant" panose="02000509030000020004" pitchFamily="49" charset="0"/>
                <a:cs typeface="Arial" panose="020B0604020202020204" pitchFamily="34" charset="0"/>
              </a:rPr>
              <a:t>='none', </a:t>
            </a:r>
            <a:r>
              <a:rPr lang="en-US" sz="900" b="1" dirty="0" err="1">
                <a:solidFill>
                  <a:srgbClr val="000000"/>
                </a:solidFill>
                <a:latin typeface="Courant" panose="02000509030000020004" pitchFamily="49" charset="0"/>
                <a:cs typeface="Arial" panose="020B0604020202020204" pitchFamily="34" charset="0"/>
              </a:rPr>
              <a:t>edgecolors</a:t>
            </a:r>
            <a:r>
              <a:rPr lang="en-US" sz="900" b="1" dirty="0">
                <a:solidFill>
                  <a:srgbClr val="000000"/>
                </a:solidFill>
                <a:latin typeface="Courant" panose="02000509030000020004" pitchFamily="49" charset="0"/>
                <a:cs typeface="Arial" panose="020B0604020202020204" pitchFamily="34" charset="0"/>
              </a:rPr>
              <a:t>='k')</a:t>
            </a:r>
          </a:p>
          <a:p>
            <a:r>
              <a:rPr lang="en-US" sz="900" b="1" dirty="0" err="1">
                <a:solidFill>
                  <a:srgbClr val="000000"/>
                </a:solidFill>
                <a:latin typeface="Courant" panose="02000509030000020004" pitchFamily="49" charset="0"/>
                <a:cs typeface="Arial" panose="020B0604020202020204" pitchFamily="34" charset="0"/>
              </a:rPr>
              <a:t>plt.title</a:t>
            </a:r>
            <a:r>
              <a:rPr lang="en-US" sz="900" b="1" dirty="0">
                <a:solidFill>
                  <a:srgbClr val="000000"/>
                </a:solidFill>
                <a:latin typeface="Courant" panose="02000509030000020004" pitchFamily="49" charset="0"/>
                <a:cs typeface="Arial" panose="020B0604020202020204" pitchFamily="34" charset="0"/>
              </a:rPr>
              <a:t>("C=15")</a:t>
            </a:r>
          </a:p>
          <a:p>
            <a:r>
              <a:rPr lang="en-US" sz="900" b="1" dirty="0" err="1">
                <a:solidFill>
                  <a:srgbClr val="000000"/>
                </a:solidFill>
                <a:latin typeface="Courant" panose="02000509030000020004" pitchFamily="49" charset="0"/>
                <a:cs typeface="Arial" panose="020B0604020202020204" pitchFamily="34" charset="0"/>
              </a:rPr>
              <a:t>plt.tight_layout</a:t>
            </a:r>
            <a:r>
              <a:rPr lang="en-US" sz="900" b="1" dirty="0">
                <a:solidFill>
                  <a:srgbClr val="000000"/>
                </a:solidFill>
                <a:latin typeface="Courant" panose="02000509030000020004" pitchFamily="49" charset="0"/>
                <a:cs typeface="Arial" panose="020B0604020202020204" pitchFamily="34" charset="0"/>
              </a:rPr>
              <a:t>()</a:t>
            </a:r>
          </a:p>
          <a:p>
            <a:r>
              <a:rPr lang="en-US" sz="900" b="1" dirty="0" err="1">
                <a:solidFill>
                  <a:srgbClr val="000000"/>
                </a:solidFill>
                <a:latin typeface="Courant" panose="02000509030000020004" pitchFamily="49" charset="0"/>
                <a:cs typeface="Arial" panose="020B0604020202020204" pitchFamily="34" charset="0"/>
              </a:rPr>
              <a:t>plt.show</a:t>
            </a:r>
            <a:r>
              <a:rPr lang="en-US" sz="900" b="1" dirty="0">
                <a:solidFill>
                  <a:srgbClr val="000000"/>
                </a:solidFill>
                <a:latin typeface="Courant" panose="02000509030000020004" pitchFamily="49" charset="0"/>
                <a:cs typeface="Arial" panose="020B0604020202020204" pitchFamily="34" charset="0"/>
              </a:rPr>
              <a:t>()</a:t>
            </a:r>
          </a:p>
          <a:p>
            <a:endParaRPr lang="en-US" sz="2000" b="1" dirty="0">
              <a:solidFill>
                <a:srgbClr val="000000"/>
              </a:solidFill>
              <a:latin typeface="Courant" panose="02000509030000020004" pitchFamily="49" charset="0"/>
              <a:cs typeface="Arial" panose="020B0604020202020204" pitchFamily="34" charset="0"/>
            </a:endParaRPr>
          </a:p>
        </p:txBody>
      </p:sp>
      <p:pic>
        <p:nvPicPr>
          <p:cNvPr id="10" name="Picture 9">
            <a:extLst>
              <a:ext uri="{FF2B5EF4-FFF2-40B4-BE49-F238E27FC236}">
                <a16:creationId xmlns:a16="http://schemas.microsoft.com/office/drawing/2014/main" id="{E3A44023-C08B-4573-B123-36E25E212FA0}"/>
              </a:ext>
            </a:extLst>
          </p:cNvPr>
          <p:cNvPicPr>
            <a:picLocks noChangeAspect="1"/>
          </p:cNvPicPr>
          <p:nvPr/>
        </p:nvPicPr>
        <p:blipFill>
          <a:blip r:embed="rId2"/>
          <a:stretch>
            <a:fillRect/>
          </a:stretch>
        </p:blipFill>
        <p:spPr>
          <a:xfrm>
            <a:off x="5867320" y="1683081"/>
            <a:ext cx="4471419" cy="4471419"/>
          </a:xfrm>
          <a:prstGeom prst="rect">
            <a:avLst/>
          </a:prstGeom>
        </p:spPr>
      </p:pic>
    </p:spTree>
    <p:extLst>
      <p:ext uri="{BB962C8B-B14F-4D97-AF65-F5344CB8AC3E}">
        <p14:creationId xmlns:p14="http://schemas.microsoft.com/office/powerpoint/2010/main" val="179803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6786" y="87947"/>
            <a:ext cx="7765844" cy="615553"/>
          </a:xfrm>
          <a:prstGeom prst="rect">
            <a:avLst/>
          </a:prstGeom>
        </p:spPr>
        <p:txBody>
          <a:bodyPr wrap="none" anchor="t">
            <a:spAutoFit/>
          </a:bodyPr>
          <a:lstStyle/>
          <a:p>
            <a:r>
              <a:rPr lang="en-US" sz="3400" b="1" dirty="0"/>
              <a:t>       Example: identification of food groups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7250" y="594804"/>
            <a:ext cx="11409394" cy="523220"/>
          </a:xfrm>
          <a:prstGeom prst="rect">
            <a:avLst/>
          </a:prstGeom>
        </p:spPr>
        <p:txBody>
          <a:bodyPr wrap="square">
            <a:spAutoFit/>
          </a:bodyPr>
          <a:lstStyle/>
          <a:p>
            <a:r>
              <a:rPr lang="en-US" altLang="en-US" sz="2800" dirty="0">
                <a:solidFill>
                  <a:srgbClr val="000000"/>
                </a:solidFill>
                <a:cs typeface="Calibri" panose="020F0502020204030204"/>
              </a:rPr>
              <a:t> </a:t>
            </a:r>
            <a:endParaRPr lang="en-US" sz="2000" b="1" dirty="0">
              <a:solidFill>
                <a:srgbClr val="000000"/>
              </a:solidFill>
              <a:latin typeface="Courant" panose="02000509030000020004" pitchFamily="49" charset="0"/>
              <a:cs typeface="Arial" panose="020B0604020202020204" pitchFamily="34" charset="0"/>
            </a:endParaRPr>
          </a:p>
        </p:txBody>
      </p:sp>
      <p:pic>
        <p:nvPicPr>
          <p:cNvPr id="6" name="Picture 5">
            <a:extLst>
              <a:ext uri="{FF2B5EF4-FFF2-40B4-BE49-F238E27FC236}">
                <a16:creationId xmlns:a16="http://schemas.microsoft.com/office/drawing/2014/main" id="{8188B459-2216-4DFA-B898-0893948893BF}"/>
              </a:ext>
            </a:extLst>
          </p:cNvPr>
          <p:cNvPicPr>
            <a:picLocks noChangeAspect="1"/>
          </p:cNvPicPr>
          <p:nvPr/>
        </p:nvPicPr>
        <p:blipFill>
          <a:blip r:embed="rId2"/>
          <a:stretch>
            <a:fillRect/>
          </a:stretch>
        </p:blipFill>
        <p:spPr>
          <a:xfrm>
            <a:off x="956002" y="979948"/>
            <a:ext cx="7081533" cy="4105236"/>
          </a:xfrm>
          <a:prstGeom prst="rect">
            <a:avLst/>
          </a:prstGeom>
        </p:spPr>
      </p:pic>
      <p:pic>
        <p:nvPicPr>
          <p:cNvPr id="11" name="Picture 10">
            <a:extLst>
              <a:ext uri="{FF2B5EF4-FFF2-40B4-BE49-F238E27FC236}">
                <a16:creationId xmlns:a16="http://schemas.microsoft.com/office/drawing/2014/main" id="{3F2B6623-01A6-44D9-BEB5-CF6597A97292}"/>
              </a:ext>
            </a:extLst>
          </p:cNvPr>
          <p:cNvPicPr>
            <a:picLocks noChangeAspect="1"/>
          </p:cNvPicPr>
          <p:nvPr/>
        </p:nvPicPr>
        <p:blipFill>
          <a:blip r:embed="rId3"/>
          <a:stretch>
            <a:fillRect/>
          </a:stretch>
        </p:blipFill>
        <p:spPr>
          <a:xfrm>
            <a:off x="8724487" y="978299"/>
            <a:ext cx="2886992" cy="2730410"/>
          </a:xfrm>
          <a:prstGeom prst="rect">
            <a:avLst/>
          </a:prstGeom>
        </p:spPr>
      </p:pic>
      <p:pic>
        <p:nvPicPr>
          <p:cNvPr id="13" name="Picture 12">
            <a:extLst>
              <a:ext uri="{FF2B5EF4-FFF2-40B4-BE49-F238E27FC236}">
                <a16:creationId xmlns:a16="http://schemas.microsoft.com/office/drawing/2014/main" id="{48C18399-7CFE-477C-A801-A1343ACB923B}"/>
              </a:ext>
            </a:extLst>
          </p:cNvPr>
          <p:cNvPicPr>
            <a:picLocks noChangeAspect="1"/>
          </p:cNvPicPr>
          <p:nvPr/>
        </p:nvPicPr>
        <p:blipFill>
          <a:blip r:embed="rId4"/>
          <a:stretch>
            <a:fillRect/>
          </a:stretch>
        </p:blipFill>
        <p:spPr>
          <a:xfrm>
            <a:off x="8372630" y="3984172"/>
            <a:ext cx="3590706" cy="2552124"/>
          </a:xfrm>
          <a:prstGeom prst="rect">
            <a:avLst/>
          </a:prstGeom>
        </p:spPr>
      </p:pic>
    </p:spTree>
    <p:extLst>
      <p:ext uri="{BB962C8B-B14F-4D97-AF65-F5344CB8AC3E}">
        <p14:creationId xmlns:p14="http://schemas.microsoft.com/office/powerpoint/2010/main" val="12095650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9234836" cy="615553"/>
          </a:xfrm>
          <a:prstGeom prst="rect">
            <a:avLst/>
          </a:prstGeom>
        </p:spPr>
        <p:txBody>
          <a:bodyPr wrap="none" anchor="t">
            <a:spAutoFit/>
          </a:bodyPr>
          <a:lstStyle/>
          <a:p>
            <a:r>
              <a:rPr lang="en-US" sz="3400" b="1" dirty="0"/>
              <a:t>Mathematics of AI I: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7140416"/>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a:t>
                </a:r>
                <a:r>
                  <a:rPr lang="en-US" altLang="en-US" sz="2000" i="1" dirty="0">
                    <a:solidFill>
                      <a:srgbClr val="000000"/>
                    </a:solidFill>
                    <a:cs typeface="Calibri" panose="020F0502020204030204"/>
                  </a:rPr>
                  <a:t>linear programming </a:t>
                </a:r>
                <a:r>
                  <a:rPr lang="en-US" altLang="en-US" sz="2000" dirty="0">
                    <a:solidFill>
                      <a:srgbClr val="000000"/>
                    </a:solidFill>
                    <a:cs typeface="Calibri" panose="020F0502020204030204"/>
                  </a:rPr>
                  <a:t>problems)</a:t>
                </a:r>
              </a:p>
              <a:p>
                <a:r>
                  <a:rPr lang="en-US" altLang="en-US" sz="2000" dirty="0">
                    <a:solidFill>
                      <a:srgbClr val="000000"/>
                    </a:solidFill>
                    <a:cs typeface="Calibri" panose="020F0502020204030204"/>
                  </a:rPr>
                  <a:t>Example of linear programming problem – diet problem:</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preliminary formulation:</a:t>
                </a:r>
              </a:p>
              <a:p>
                <a:r>
                  <a:rPr lang="en-US" altLang="en-US" sz="2000" dirty="0">
                    <a:solidFill>
                      <a:srgbClr val="000000"/>
                    </a:solidFill>
                    <a:cs typeface="Calibri" panose="020F0502020204030204"/>
                  </a:rPr>
                  <a:t>Determine how many portions of milk and cookies to eat for breakfast to satisfy breakfast nutritional requirements on fat, protein, calcium and potassium. How many solutions does this problem have?</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Decision variables: number of portions of milk and cookies, should be greater or equal to 0</a:t>
                </a:r>
              </a:p>
              <a:p>
                <a:r>
                  <a:rPr lang="en-US" sz="2000" dirty="0">
                    <a:solidFill>
                      <a:srgbClr val="000000"/>
                    </a:solidFill>
                    <a:cs typeface="Calibri" panose="020F0502020204030204"/>
                  </a:rPr>
                  <a:t>x=(</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oMath>
                </a14:m>
                <a:r>
                  <a:rPr lang="en-US" sz="2000" dirty="0">
                    <a:solidFill>
                      <a:srgbClr val="000000"/>
                    </a:solidFill>
                    <a:cs typeface="Calibri" panose="020F0502020204030204"/>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solidFill>
                      <a:srgbClr val="000000"/>
                    </a:solidFill>
                    <a:cs typeface="Calibri" panose="020F0502020204030204"/>
                  </a:rPr>
                  <a:t>)</a:t>
                </a:r>
              </a:p>
              <a:p>
                <a:endParaRPr lang="en-US" sz="2000" dirty="0">
                  <a:solidFill>
                    <a:srgbClr val="000000"/>
                  </a:solidFill>
                  <a:cs typeface="Calibri" panose="020F0502020204030204"/>
                </a:endParaRPr>
              </a:p>
              <a:p>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fat in breakfast, should satisfy   </a:t>
                </a:r>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30</a:t>
                </a:r>
              </a:p>
              <a:p>
                <a14:m>
                  <m:oMath xmlns:m="http://schemas.openxmlformats.org/officeDocument/2006/math">
                    <m:r>
                      <a:rPr lang="en-US" sz="2000" b="0" i="1" smtClean="0">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protein in breakfast , should satisfy </a:t>
                </a:r>
                <a14:m>
                  <m:oMath xmlns:m="http://schemas.openxmlformats.org/officeDocument/2006/math">
                    <m:r>
                      <a:rPr lang="en-US" sz="2000" i="1">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20</a:t>
                </a:r>
              </a:p>
              <a:p>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0.04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calcium in breakfast , should satisfy </a:t>
                </a:r>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0.0</m:t>
                        </m:r>
                        <m:r>
                          <a:rPr lang="en-US" sz="2000" b="0" i="1" smtClean="0">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0.35</a:t>
                </a:r>
              </a:p>
              <a:p>
                <a14:m>
                  <m:oMath xmlns:m="http://schemas.openxmlformats.org/officeDocument/2006/math">
                    <m:r>
                      <a:rPr lang="en-US" sz="2000" b="0" i="1" smtClean="0">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rPr>
                  <a:t> - amount of potassium in breakfast , should satisfy </a:t>
                </a:r>
                <a14:m>
                  <m:oMath xmlns:m="http://schemas.openxmlformats.org/officeDocument/2006/math">
                    <m:r>
                      <a:rPr lang="en-US" sz="2000" i="1">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1.2</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7140416"/>
              </a:xfrm>
              <a:prstGeom prst="rect">
                <a:avLst/>
              </a:prstGeom>
              <a:blipFill>
                <a:blip r:embed="rId2"/>
                <a:stretch>
                  <a:fillRect l="-590" t="-769" r="-537"/>
                </a:stretch>
              </a:blipFill>
            </p:spPr>
            <p:txBody>
              <a:bodyPr/>
              <a:lstStyle/>
              <a:p>
                <a:r>
                  <a:rPr lang="en-US">
                    <a:noFill/>
                  </a:rPr>
                  <a:t> </a:t>
                </a:r>
              </a:p>
            </p:txBody>
          </p:sp>
        </mc:Fallback>
      </mc:AlternateContent>
      <p:graphicFrame>
        <p:nvGraphicFramePr>
          <p:cNvPr id="8" name="Table 7"/>
          <p:cNvGraphicFramePr>
            <a:graphicFrameLocks noGrp="1"/>
          </p:cNvGraphicFramePr>
          <p:nvPr/>
        </p:nvGraphicFramePr>
        <p:xfrm>
          <a:off x="287495" y="2726394"/>
          <a:ext cx="4880292" cy="1293140"/>
        </p:xfrm>
        <a:graphic>
          <a:graphicData uri="http://schemas.openxmlformats.org/drawingml/2006/table">
            <a:tbl>
              <a:tblPr/>
              <a:tblGrid>
                <a:gridCol w="1512423">
                  <a:extLst>
                    <a:ext uri="{9D8B030D-6E8A-4147-A177-3AD203B41FA5}">
                      <a16:colId xmlns:a16="http://schemas.microsoft.com/office/drawing/2014/main" val="158984800"/>
                    </a:ext>
                  </a:extLst>
                </a:gridCol>
                <a:gridCol w="592496">
                  <a:extLst>
                    <a:ext uri="{9D8B030D-6E8A-4147-A177-3AD203B41FA5}">
                      <a16:colId xmlns:a16="http://schemas.microsoft.com/office/drawing/2014/main" val="1780727831"/>
                    </a:ext>
                  </a:extLst>
                </a:gridCol>
                <a:gridCol w="841967">
                  <a:extLst>
                    <a:ext uri="{9D8B030D-6E8A-4147-A177-3AD203B41FA5}">
                      <a16:colId xmlns:a16="http://schemas.microsoft.com/office/drawing/2014/main" val="246699688"/>
                    </a:ext>
                  </a:extLst>
                </a:gridCol>
                <a:gridCol w="904335">
                  <a:extLst>
                    <a:ext uri="{9D8B030D-6E8A-4147-A177-3AD203B41FA5}">
                      <a16:colId xmlns:a16="http://schemas.microsoft.com/office/drawing/2014/main" val="4245946913"/>
                    </a:ext>
                  </a:extLst>
                </a:gridCol>
                <a:gridCol w="1029071">
                  <a:extLst>
                    <a:ext uri="{9D8B030D-6E8A-4147-A177-3AD203B41FA5}">
                      <a16:colId xmlns:a16="http://schemas.microsoft.com/office/drawing/2014/main" val="664788977"/>
                    </a:ext>
                  </a:extLst>
                </a:gridCol>
              </a:tblGrid>
              <a:tr h="258628">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protein(g)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calcium(g)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potassium(g)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3811837"/>
                  </a:ext>
                </a:extLst>
              </a:tr>
              <a:tr h="258628">
                <a:tc>
                  <a:txBody>
                    <a:bodyPr/>
                    <a:lstStyle/>
                    <a:p>
                      <a:pPr algn="ctr" fontAlgn="b"/>
                      <a:r>
                        <a:rPr lang="en-US" sz="1100" b="0" i="0" u="none" strike="noStrike">
                          <a:solidFill>
                            <a:srgbClr val="000000"/>
                          </a:solidFill>
                          <a:effectLst/>
                          <a:latin typeface="Calibri" panose="020F0502020204030204" pitchFamily="34" charset="0"/>
                        </a:rPr>
                        <a:t>Milk (whole), 1cup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71119"/>
                  </a:ext>
                </a:extLst>
              </a:tr>
              <a:tr h="258628">
                <a:tc>
                  <a:txBody>
                    <a:bodyPr/>
                    <a:lstStyle/>
                    <a:p>
                      <a:pPr algn="ctr" fontAlgn="b"/>
                      <a:r>
                        <a:rPr lang="en-US" sz="1100" b="0" i="0" u="none" strike="noStrike">
                          <a:solidFill>
                            <a:srgbClr val="000000"/>
                          </a:solidFill>
                          <a:effectLst/>
                          <a:latin typeface="Calibri" panose="020F0502020204030204" pitchFamily="34" charset="0"/>
                        </a:rPr>
                        <a:t>Oatmeal cookie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581224"/>
                  </a:ext>
                </a:extLst>
              </a:tr>
              <a:tr h="258628">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720221"/>
                  </a:ext>
                </a:extLst>
              </a:tr>
              <a:tr h="258628">
                <a:tc>
                  <a:txBody>
                    <a:bodyPr/>
                    <a:lstStyle/>
                    <a:p>
                      <a:pPr algn="ctr" fontAlgn="b"/>
                      <a:r>
                        <a:rPr lang="en-US" sz="1100" b="0" i="0" u="none" strike="noStrike" dirty="0">
                          <a:solidFill>
                            <a:srgbClr val="000000"/>
                          </a:solidFill>
                          <a:effectLst/>
                          <a:latin typeface="Calibri" panose="020F0502020204030204" pitchFamily="34" charset="0"/>
                        </a:rPr>
                        <a:t>Nutritional  requirements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21301"/>
                  </a:ext>
                </a:extLst>
              </a:tr>
            </a:tbl>
          </a:graphicData>
        </a:graphic>
      </p:graphicFrame>
    </p:spTree>
    <p:extLst>
      <p:ext uri="{BB962C8B-B14F-4D97-AF65-F5344CB8AC3E}">
        <p14:creationId xmlns:p14="http://schemas.microsoft.com/office/powerpoint/2010/main" val="3335250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3139321"/>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a:t>
                </a:r>
                <a:r>
                  <a:rPr lang="en-US" altLang="en-US" sz="2000" i="1" dirty="0">
                    <a:solidFill>
                      <a:srgbClr val="000000"/>
                    </a:solidFill>
                    <a:cs typeface="Calibri" panose="020F0502020204030204"/>
                  </a:rPr>
                  <a:t>linear programming </a:t>
                </a:r>
                <a:r>
                  <a:rPr lang="en-US" altLang="en-US" sz="2000" dirty="0">
                    <a:solidFill>
                      <a:srgbClr val="000000"/>
                    </a:solidFill>
                    <a:cs typeface="Calibri" panose="020F0502020204030204"/>
                  </a:rPr>
                  <a:t>problems)</a:t>
                </a:r>
              </a:p>
              <a:p>
                <a:r>
                  <a:rPr lang="en-US" altLang="en-US" sz="2000" b="1" dirty="0">
                    <a:solidFill>
                      <a:srgbClr val="000000"/>
                    </a:solidFill>
                    <a:cs typeface="Calibri" panose="020F0502020204030204"/>
                  </a:rPr>
                  <a:t>Graphical solution</a:t>
                </a:r>
              </a:p>
              <a:p>
                <a:r>
                  <a:rPr lang="pt-BR" sz="2000" dirty="0"/>
                  <a:t>9</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14.1</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30</a:t>
                </a:r>
              </a:p>
              <a:p>
                <a14:m>
                  <m:oMath xmlns:m="http://schemas.openxmlformats.org/officeDocument/2006/math">
                    <m:r>
                      <a:rPr lang="en-US" sz="2000" i="1">
                        <a:latin typeface="Cambria Math" panose="02040503050406030204" pitchFamily="18" charset="0"/>
                      </a:rPr>
                      <m:t>7.99</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6.25</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20</a:t>
                </a:r>
              </a:p>
              <a:p>
                <a:r>
                  <a:rPr lang="pt-BR" sz="2000" dirty="0"/>
                  <a:t>0.3</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0.0</m:t>
                        </m:r>
                        <m:r>
                          <a:rPr lang="en-US" sz="2000" b="0" i="1" smtClean="0">
                            <a:latin typeface="Cambria Math" panose="02040503050406030204" pitchFamily="18" charset="0"/>
                          </a:rPr>
                          <m:t>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0.35</a:t>
                </a:r>
              </a:p>
              <a:p>
                <a14:m>
                  <m:oMath xmlns:m="http://schemas.openxmlformats.org/officeDocument/2006/math">
                    <m:r>
                      <a:rPr lang="en-US" sz="2000" i="1">
                        <a:latin typeface="Cambria Math" panose="02040503050406030204" pitchFamily="18" charset="0"/>
                      </a:rPr>
                      <m:t>0.4</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0.14</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1.2</a:t>
                </a:r>
              </a:p>
              <a:p>
                <a:r>
                  <a:rPr lang="en-US" altLang="en-US" sz="2000" dirty="0">
                    <a:solidFill>
                      <a:srgbClr val="000000"/>
                    </a:solidFill>
                    <a:cs typeface="Calibri" panose="020F0502020204030204"/>
                  </a:rPr>
                  <a:t>Any point from gray area satisfies the system of inequalities. </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3139321"/>
              </a:xfrm>
              <a:prstGeom prst="rect">
                <a:avLst/>
              </a:prstGeom>
              <a:blipFill>
                <a:blip r:embed="rId2"/>
                <a:stretch>
                  <a:fillRect l="-590" t="-1748" r="-537"/>
                </a:stretch>
              </a:blipFill>
            </p:spPr>
            <p:txBody>
              <a:bodyPr/>
              <a:lstStyle/>
              <a:p>
                <a:r>
                  <a:rPr lang="en-US">
                    <a:noFill/>
                  </a:rPr>
                  <a:t> </a:t>
                </a:r>
              </a:p>
            </p:txBody>
          </p:sp>
        </mc:Fallback>
      </mc:AlternateContent>
      <p:graphicFrame>
        <p:nvGraphicFramePr>
          <p:cNvPr id="8" name="Table 7"/>
          <p:cNvGraphicFramePr>
            <a:graphicFrameLocks noGrp="1"/>
          </p:cNvGraphicFramePr>
          <p:nvPr/>
        </p:nvGraphicFramePr>
        <p:xfrm>
          <a:off x="2743437" y="1296425"/>
          <a:ext cx="4880292" cy="1293140"/>
        </p:xfrm>
        <a:graphic>
          <a:graphicData uri="http://schemas.openxmlformats.org/drawingml/2006/table">
            <a:tbl>
              <a:tblPr/>
              <a:tblGrid>
                <a:gridCol w="1512423">
                  <a:extLst>
                    <a:ext uri="{9D8B030D-6E8A-4147-A177-3AD203B41FA5}">
                      <a16:colId xmlns:a16="http://schemas.microsoft.com/office/drawing/2014/main" val="158984800"/>
                    </a:ext>
                  </a:extLst>
                </a:gridCol>
                <a:gridCol w="592496">
                  <a:extLst>
                    <a:ext uri="{9D8B030D-6E8A-4147-A177-3AD203B41FA5}">
                      <a16:colId xmlns:a16="http://schemas.microsoft.com/office/drawing/2014/main" val="1780727831"/>
                    </a:ext>
                  </a:extLst>
                </a:gridCol>
                <a:gridCol w="841967">
                  <a:extLst>
                    <a:ext uri="{9D8B030D-6E8A-4147-A177-3AD203B41FA5}">
                      <a16:colId xmlns:a16="http://schemas.microsoft.com/office/drawing/2014/main" val="246699688"/>
                    </a:ext>
                  </a:extLst>
                </a:gridCol>
                <a:gridCol w="904335">
                  <a:extLst>
                    <a:ext uri="{9D8B030D-6E8A-4147-A177-3AD203B41FA5}">
                      <a16:colId xmlns:a16="http://schemas.microsoft.com/office/drawing/2014/main" val="4245946913"/>
                    </a:ext>
                  </a:extLst>
                </a:gridCol>
                <a:gridCol w="1029071">
                  <a:extLst>
                    <a:ext uri="{9D8B030D-6E8A-4147-A177-3AD203B41FA5}">
                      <a16:colId xmlns:a16="http://schemas.microsoft.com/office/drawing/2014/main" val="664788977"/>
                    </a:ext>
                  </a:extLst>
                </a:gridCol>
              </a:tblGrid>
              <a:tr h="258628">
                <a:tc>
                  <a:txBody>
                    <a:bodyPr/>
                    <a:lstStyle/>
                    <a:p>
                      <a:pPr algn="ctr" fontAlgn="b"/>
                      <a:r>
                        <a:rPr lang="en-US" sz="1100" b="0" i="0" u="none" strike="noStrike">
                          <a:solidFill>
                            <a:srgbClr val="000000"/>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fat(g)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protein(g)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calcium(g)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potassium(g)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3811837"/>
                  </a:ext>
                </a:extLst>
              </a:tr>
              <a:tr h="258628">
                <a:tc>
                  <a:txBody>
                    <a:bodyPr/>
                    <a:lstStyle/>
                    <a:p>
                      <a:pPr algn="ctr" fontAlgn="b"/>
                      <a:r>
                        <a:rPr lang="en-US" sz="1100" b="0" i="0" u="none" strike="noStrike">
                          <a:solidFill>
                            <a:srgbClr val="000000"/>
                          </a:solidFill>
                          <a:effectLst/>
                          <a:latin typeface="Calibri" panose="020F0502020204030204" pitchFamily="34" charset="0"/>
                        </a:rPr>
                        <a:t>Milk (whole), 1cup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71119"/>
                  </a:ext>
                </a:extLst>
              </a:tr>
              <a:tr h="258628">
                <a:tc>
                  <a:txBody>
                    <a:bodyPr/>
                    <a:lstStyle/>
                    <a:p>
                      <a:pPr algn="ctr" fontAlgn="b"/>
                      <a:r>
                        <a:rPr lang="en-US" sz="1100" b="0" i="0" u="none" strike="noStrike">
                          <a:solidFill>
                            <a:srgbClr val="000000"/>
                          </a:solidFill>
                          <a:effectLst/>
                          <a:latin typeface="Calibri" panose="020F0502020204030204" pitchFamily="34" charset="0"/>
                        </a:rPr>
                        <a:t>Oatmeal cookie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581224"/>
                  </a:ext>
                </a:extLst>
              </a:tr>
              <a:tr h="258628">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4720221"/>
                  </a:ext>
                </a:extLst>
              </a:tr>
              <a:tr h="258628">
                <a:tc>
                  <a:txBody>
                    <a:bodyPr/>
                    <a:lstStyle/>
                    <a:p>
                      <a:pPr algn="ctr" fontAlgn="b"/>
                      <a:r>
                        <a:rPr lang="en-US" sz="1100" b="0" i="0" u="none" strike="noStrike" dirty="0">
                          <a:solidFill>
                            <a:srgbClr val="000000"/>
                          </a:solidFill>
                          <a:effectLst/>
                          <a:latin typeface="Calibri" panose="020F0502020204030204" pitchFamily="34" charset="0"/>
                        </a:rPr>
                        <a:t>Nutritional  requirements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2621301"/>
                  </a:ext>
                </a:extLst>
              </a:tr>
            </a:tbl>
          </a:graphicData>
        </a:graphic>
      </p:graphicFrame>
      <p:pic>
        <p:nvPicPr>
          <p:cNvPr id="5" name="Picture 4"/>
          <p:cNvPicPr>
            <a:picLocks noChangeAspect="1"/>
          </p:cNvPicPr>
          <p:nvPr/>
        </p:nvPicPr>
        <p:blipFill>
          <a:blip r:embed="rId3"/>
          <a:stretch>
            <a:fillRect/>
          </a:stretch>
        </p:blipFill>
        <p:spPr>
          <a:xfrm>
            <a:off x="595463" y="3077399"/>
            <a:ext cx="4312631" cy="2849036"/>
          </a:xfrm>
          <a:prstGeom prst="rect">
            <a:avLst/>
          </a:prstGeom>
        </p:spPr>
      </p:pic>
      <p:sp>
        <p:nvSpPr>
          <p:cNvPr id="6" name="Rectangle 5"/>
          <p:cNvSpPr/>
          <p:nvPr/>
        </p:nvSpPr>
        <p:spPr>
          <a:xfrm>
            <a:off x="249903" y="6457890"/>
            <a:ext cx="9174754" cy="400110"/>
          </a:xfrm>
          <a:prstGeom prst="rect">
            <a:avLst/>
          </a:prstGeom>
        </p:spPr>
        <p:txBody>
          <a:bodyPr wrap="square">
            <a:spAutoFit/>
          </a:bodyPr>
          <a:lstStyle/>
          <a:p>
            <a:r>
              <a:rPr lang="en-US" altLang="en-US" sz="2000" dirty="0">
                <a:solidFill>
                  <a:srgbClr val="000000"/>
                </a:solidFill>
                <a:cs typeface="Calibri" panose="020F0502020204030204"/>
              </a:rPr>
              <a:t>In linear programming (LP) terms: </a:t>
            </a:r>
            <a:r>
              <a:rPr lang="en-US" dirty="0"/>
              <a:t>Gray area is the </a:t>
            </a:r>
            <a:r>
              <a:rPr lang="en-US" b="1" i="1" dirty="0"/>
              <a:t>feasible region</a:t>
            </a:r>
            <a:r>
              <a:rPr lang="en-US" i="1" dirty="0"/>
              <a:t> </a:t>
            </a:r>
            <a:r>
              <a:rPr lang="en-US" dirty="0"/>
              <a:t>of the LP problem.</a:t>
            </a:r>
            <a:endParaRPr lang="en-US" altLang="en-US" sz="2000"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6C88F8B6-118E-4128-A6FD-5D7C8DE7C2B7}"/>
              </a:ext>
            </a:extLst>
          </p:cNvPr>
          <p:cNvPicPr>
            <a:picLocks noChangeAspect="1"/>
          </p:cNvPicPr>
          <p:nvPr/>
        </p:nvPicPr>
        <p:blipFill>
          <a:blip r:embed="rId4"/>
          <a:stretch>
            <a:fillRect/>
          </a:stretch>
        </p:blipFill>
        <p:spPr>
          <a:xfrm>
            <a:off x="5285977" y="3149018"/>
            <a:ext cx="4033131" cy="3012701"/>
          </a:xfrm>
          <a:prstGeom prst="rect">
            <a:avLst/>
          </a:prstGeom>
        </p:spPr>
      </p:pic>
    </p:spTree>
    <p:extLst>
      <p:ext uri="{BB962C8B-B14F-4D97-AF65-F5344CB8AC3E}">
        <p14:creationId xmlns:p14="http://schemas.microsoft.com/office/powerpoint/2010/main" val="1143448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7755969"/>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2000" dirty="0">
                    <a:solidFill>
                      <a:srgbClr val="000000"/>
                    </a:solidFill>
                    <a:cs typeface="Calibri" panose="020F0502020204030204"/>
                  </a:rPr>
                  <a:t>full formulation:</a:t>
                </a:r>
              </a:p>
              <a:p>
                <a:r>
                  <a:rPr lang="en-US" altLang="en-US" sz="2000" dirty="0">
                    <a:solidFill>
                      <a:srgbClr val="000000"/>
                    </a:solidFill>
                    <a:cs typeface="Calibri" panose="020F0502020204030204"/>
                  </a:rPr>
                  <a:t>Determine how many portions of milk and cookies to eat for breakfast to satisfy breakfast nutritional requirements on fat, protein, vitamin A and vitamin C. Find cheapest possible breakfast.</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pt-BR" sz="2000" dirty="0"/>
                  <a:t>0</a:t>
                </a:r>
                <a14:m>
                  <m:oMath xmlns:m="http://schemas.openxmlformats.org/officeDocument/2006/math">
                    <m:r>
                      <a:rPr lang="en-US" sz="2000">
                        <a:latin typeface="Cambria Math" panose="02040503050406030204" pitchFamily="18" charset="0"/>
                      </a:rPr>
                      <m:t>.5</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0.2</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sym typeface="Wingdings" panose="05000000000000000000" pitchFamily="2" charset="2"/>
                  </a:rPr>
                  <a:t> - cost of breakfast</a:t>
                </a:r>
              </a:p>
              <a:p>
                <a:endParaRPr lang="en-US" altLang="en-US" sz="2000" b="1" dirty="0">
                  <a:solidFill>
                    <a:srgbClr val="000000"/>
                  </a:solidFill>
                  <a:cs typeface="Calibri" panose="020F0502020204030204"/>
                </a:endParaRPr>
              </a:p>
              <a:p>
                <a:r>
                  <a:rPr lang="en-US" altLang="en-US" sz="2000" dirty="0">
                    <a:solidFill>
                      <a:srgbClr val="000000"/>
                    </a:solidFill>
                    <a:cs typeface="Calibri" panose="020F0502020204030204"/>
                  </a:rPr>
                  <a:t>Objective is to find the cheapest diet</a:t>
                </a:r>
              </a:p>
              <a:p>
                <a:r>
                  <a:rPr lang="pt-BR" sz="2000" dirty="0"/>
                  <a:t>0</a:t>
                </a:r>
                <a14:m>
                  <m:oMath xmlns:m="http://schemas.openxmlformats.org/officeDocument/2006/math">
                    <m:r>
                      <a:rPr lang="en-US" sz="2000" b="0" i="0" smtClean="0">
                        <a:latin typeface="Cambria Math" panose="02040503050406030204" pitchFamily="18" charset="0"/>
                      </a:rPr>
                      <m:t>.5</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0.2</m:t>
                        </m:r>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altLang="en-US" sz="2000" dirty="0">
                    <a:solidFill>
                      <a:srgbClr val="000000"/>
                    </a:solidFill>
                    <a:cs typeface="Calibri" panose="020F0502020204030204"/>
                    <a:sym typeface="Wingdings" panose="05000000000000000000" pitchFamily="2" charset="2"/>
                  </a:rPr>
                  <a:t>min</a:t>
                </a:r>
              </a:p>
              <a:p>
                <a:r>
                  <a:rPr lang="en-US" altLang="en-US" dirty="0">
                    <a:solidFill>
                      <a:srgbClr val="000000"/>
                    </a:solidFill>
                    <a:cs typeface="Calibri" panose="020F0502020204030204"/>
                    <a:sym typeface="Wingdings" panose="05000000000000000000" pitchFamily="2" charset="2"/>
                  </a:rPr>
                  <a:t>In LP terms: </a:t>
                </a:r>
                <a:r>
                  <a:rPr lang="pt-BR" dirty="0"/>
                  <a:t>0</a:t>
                </a:r>
                <a14:m>
                  <m:oMath xmlns:m="http://schemas.openxmlformats.org/officeDocument/2006/math">
                    <m:r>
                      <a:rPr lang="en-US">
                        <a:latin typeface="Cambria Math" panose="02040503050406030204" pitchFamily="18" charset="0"/>
                      </a:rPr>
                      <m:t>.5</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0.2</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altLang="en-US" dirty="0">
                    <a:solidFill>
                      <a:srgbClr val="000000"/>
                    </a:solidFill>
                    <a:cs typeface="Calibri" panose="020F0502020204030204"/>
                  </a:rPr>
                  <a:t> is the </a:t>
                </a:r>
                <a:r>
                  <a:rPr lang="en-US" altLang="en-US" b="1" i="1" dirty="0">
                    <a:solidFill>
                      <a:srgbClr val="000000"/>
                    </a:solidFill>
                    <a:cs typeface="Calibri" panose="020F0502020204030204"/>
                  </a:rPr>
                  <a:t>objective function</a:t>
                </a:r>
              </a:p>
              <a:p>
                <a:endParaRPr lang="en-US" altLang="en-US" b="1" i="1" dirty="0">
                  <a:solidFill>
                    <a:srgbClr val="000000"/>
                  </a:solidFill>
                  <a:cs typeface="Calibri" panose="020F0502020204030204"/>
                </a:endParaRPr>
              </a:p>
              <a:p>
                <a:r>
                  <a:rPr lang="en-US" altLang="en-US" dirty="0">
                    <a:solidFill>
                      <a:srgbClr val="000000"/>
                    </a:solidFill>
                    <a:cs typeface="Calibri" panose="020F0502020204030204"/>
                  </a:rPr>
                  <a:t>The set of inequalities are called </a:t>
                </a:r>
                <a:r>
                  <a:rPr lang="en-US" altLang="en-US" b="1" i="1" dirty="0">
                    <a:solidFill>
                      <a:srgbClr val="000000"/>
                    </a:solidFill>
                    <a:cs typeface="Calibri" panose="020F0502020204030204"/>
                  </a:rPr>
                  <a:t>constraints</a:t>
                </a:r>
              </a:p>
              <a:p>
                <a:r>
                  <a:rPr lang="pt-BR" dirty="0"/>
                  <a:t>9</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14.1</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30</a:t>
                </a:r>
              </a:p>
              <a:p>
                <a14:m>
                  <m:oMath xmlns:m="http://schemas.openxmlformats.org/officeDocument/2006/math">
                    <m:r>
                      <a:rPr lang="en-US" i="1">
                        <a:latin typeface="Cambria Math" panose="02040503050406030204" pitchFamily="18" charset="0"/>
                      </a:rPr>
                      <m:t>7.99</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6.25</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20</a:t>
                </a:r>
              </a:p>
              <a:p>
                <a:r>
                  <a:rPr lang="pt-BR" dirty="0"/>
                  <a:t>0.3</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0.04</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0.35</a:t>
                </a:r>
              </a:p>
              <a:p>
                <a14:m>
                  <m:oMath xmlns:m="http://schemas.openxmlformats.org/officeDocument/2006/math">
                    <m:r>
                      <a:rPr lang="en-US" i="1">
                        <a:latin typeface="Cambria Math" panose="02040503050406030204" pitchFamily="18" charset="0"/>
                      </a:rPr>
                      <m:t>0.4</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pt-BR" i="1">
                            <a:latin typeface="Cambria Math" panose="02040503050406030204" pitchFamily="18" charset="0"/>
                          </a:rPr>
                        </m:ctrlPr>
                      </m:sSubPr>
                      <m:e>
                        <m:r>
                          <a:rPr lang="en-US" i="1">
                            <a:latin typeface="Cambria Math" panose="02040503050406030204" pitchFamily="18" charset="0"/>
                          </a:rPr>
                          <m:t>0.14</m:t>
                        </m:r>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a:t>
                </a:r>
                <a14:m>
                  <m:oMath xmlns:m="http://schemas.openxmlformats.org/officeDocument/2006/math">
                    <m:r>
                      <a:rPr lang="en-US" i="1">
                        <a:latin typeface="Cambria Math" panose="02040503050406030204" pitchFamily="18" charset="0"/>
                      </a:rPr>
                      <m:t>≥ </m:t>
                    </m:r>
                  </m:oMath>
                </a14:m>
                <a:r>
                  <a:rPr lang="en-US" altLang="en-US" dirty="0">
                    <a:solidFill>
                      <a:srgbClr val="000000"/>
                    </a:solidFill>
                    <a:cs typeface="Calibri" panose="020F0502020204030204"/>
                  </a:rPr>
                  <a:t>1.2</a:t>
                </a:r>
              </a:p>
              <a:p>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0,</m:t>
                    </m:r>
                  </m:oMath>
                </a14:m>
                <a:r>
                  <a:rPr lang="en-US" altLang="en-US" dirty="0">
                    <a:solidFill>
                      <a:srgbClr val="000000"/>
                    </a:solidFill>
                    <a:cs typeface="Calibri" panose="020F0502020204030204"/>
                  </a:rPr>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≥0,</m:t>
                    </m:r>
                  </m:oMath>
                </a14:m>
                <a:endParaRPr lang="en-US" altLang="en-US"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7755969"/>
              </a:xfrm>
              <a:prstGeom prst="rect">
                <a:avLst/>
              </a:prstGeom>
              <a:blipFill>
                <a:blip r:embed="rId2"/>
                <a:stretch>
                  <a:fillRect l="-590" t="-708" r="-376"/>
                </a:stretch>
              </a:blipFill>
            </p:spPr>
            <p:txBody>
              <a:bodyPr/>
              <a:lstStyle/>
              <a:p>
                <a:r>
                  <a:rPr lang="en-US">
                    <a:noFill/>
                  </a:rPr>
                  <a:t> </a:t>
                </a:r>
              </a:p>
            </p:txBody>
          </p:sp>
        </mc:Fallback>
      </mc:AlternateContent>
      <p:graphicFrame>
        <p:nvGraphicFramePr>
          <p:cNvPr id="5" name="Table 4"/>
          <p:cNvGraphicFramePr>
            <a:graphicFrameLocks noGrp="1"/>
          </p:cNvGraphicFramePr>
          <p:nvPr/>
        </p:nvGraphicFramePr>
        <p:xfrm>
          <a:off x="152981" y="2163297"/>
          <a:ext cx="4865076" cy="1110294"/>
        </p:xfrm>
        <a:graphic>
          <a:graphicData uri="http://schemas.openxmlformats.org/drawingml/2006/table">
            <a:tbl>
              <a:tblPr>
                <a:tableStyleId>{5C22544A-7EE6-4342-B048-85BDC9FD1C3A}</a:tableStyleId>
              </a:tblPr>
              <a:tblGrid>
                <a:gridCol w="1307236">
                  <a:extLst>
                    <a:ext uri="{9D8B030D-6E8A-4147-A177-3AD203B41FA5}">
                      <a16:colId xmlns:a16="http://schemas.microsoft.com/office/drawing/2014/main" val="902993678"/>
                    </a:ext>
                  </a:extLst>
                </a:gridCol>
                <a:gridCol w="512113">
                  <a:extLst>
                    <a:ext uri="{9D8B030D-6E8A-4147-A177-3AD203B41FA5}">
                      <a16:colId xmlns:a16="http://schemas.microsoft.com/office/drawing/2014/main" val="279415261"/>
                    </a:ext>
                  </a:extLst>
                </a:gridCol>
                <a:gridCol w="727740">
                  <a:extLst>
                    <a:ext uri="{9D8B030D-6E8A-4147-A177-3AD203B41FA5}">
                      <a16:colId xmlns:a16="http://schemas.microsoft.com/office/drawing/2014/main" val="3321212180"/>
                    </a:ext>
                  </a:extLst>
                </a:gridCol>
                <a:gridCol w="781647">
                  <a:extLst>
                    <a:ext uri="{9D8B030D-6E8A-4147-A177-3AD203B41FA5}">
                      <a16:colId xmlns:a16="http://schemas.microsoft.com/office/drawing/2014/main" val="2818914381"/>
                    </a:ext>
                  </a:extLst>
                </a:gridCol>
                <a:gridCol w="889460">
                  <a:extLst>
                    <a:ext uri="{9D8B030D-6E8A-4147-A177-3AD203B41FA5}">
                      <a16:colId xmlns:a16="http://schemas.microsoft.com/office/drawing/2014/main" val="1587931390"/>
                    </a:ext>
                  </a:extLst>
                </a:gridCol>
                <a:gridCol w="646880">
                  <a:extLst>
                    <a:ext uri="{9D8B030D-6E8A-4147-A177-3AD203B41FA5}">
                      <a16:colId xmlns:a16="http://schemas.microsoft.com/office/drawing/2014/main" val="2642937526"/>
                    </a:ext>
                  </a:extLst>
                </a:gridCol>
              </a:tblGrid>
              <a:tr h="370098">
                <a:tc>
                  <a:txBody>
                    <a:bodyPr/>
                    <a:lstStyle/>
                    <a:p>
                      <a:pPr algn="ctr" fontAlgn="b"/>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fat(g)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protein(g)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calcium(g)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potassium(g)</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cost($)</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19430836"/>
                  </a:ext>
                </a:extLst>
              </a:tr>
              <a:tr h="370098">
                <a:tc>
                  <a:txBody>
                    <a:bodyPr/>
                    <a:lstStyle/>
                    <a:p>
                      <a:pPr algn="ctr" fontAlgn="b"/>
                      <a:r>
                        <a:rPr lang="en-US" sz="1100" u="none" strike="noStrike">
                          <a:effectLst/>
                        </a:rPr>
                        <a:t>Milk (whole), 1cup</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92136514"/>
                  </a:ext>
                </a:extLst>
              </a:tr>
              <a:tr h="370098">
                <a:tc>
                  <a:txBody>
                    <a:bodyPr/>
                    <a:lstStyle/>
                    <a:p>
                      <a:pPr algn="ctr" fontAlgn="b"/>
                      <a:r>
                        <a:rPr lang="en-US" sz="1100" u="none" strike="noStrike">
                          <a:effectLst/>
                        </a:rPr>
                        <a:t>Oatmeal cookie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14.1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6.25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0.14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0.2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1944399"/>
                  </a:ext>
                </a:extLst>
              </a:tr>
            </a:tbl>
          </a:graphicData>
        </a:graphic>
      </p:graphicFrame>
    </p:spTree>
    <p:extLst>
      <p:ext uri="{BB962C8B-B14F-4D97-AF65-F5344CB8AC3E}">
        <p14:creationId xmlns:p14="http://schemas.microsoft.com/office/powerpoint/2010/main" val="15532315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3724096"/>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Fundamental theorem of LP</a:t>
                </a:r>
              </a:p>
              <a:p>
                <a:r>
                  <a:rPr lang="en-US" altLang="en-US" sz="1200" dirty="0">
                    <a:solidFill>
                      <a:srgbClr val="000000"/>
                    </a:solidFill>
                    <a:cs typeface="Calibri" panose="020F0502020204030204"/>
                  </a:rPr>
                  <a:t>If an LP problem has optimal solutions, then at least one of these solutions occurs at a corner point of the feasible region.</a:t>
                </a:r>
              </a:p>
              <a:p>
                <a:r>
                  <a:rPr lang="en-US" altLang="en-US" sz="1200" dirty="0">
                    <a:solidFill>
                      <a:srgbClr val="000000"/>
                    </a:solidFill>
                    <a:cs typeface="Calibri" panose="020F0502020204030204"/>
                  </a:rPr>
                  <a:t>Linear programming problems with bounded (see below), nonempty feasible regions always have optimal solutions.</a:t>
                </a:r>
              </a:p>
              <a:p>
                <a:endParaRPr lang="en-US" altLang="en-US" sz="1200" dirty="0">
                  <a:solidFill>
                    <a:srgbClr val="000000"/>
                  </a:solidFill>
                  <a:cs typeface="Calibri" panose="020F0502020204030204"/>
                </a:endParaRPr>
              </a:p>
              <a:p>
                <a:r>
                  <a:rPr lang="en-US" altLang="en-US" sz="1200" dirty="0">
                    <a:solidFill>
                      <a:srgbClr val="000000"/>
                    </a:solidFill>
                    <a:cs typeface="Calibri" panose="020F0502020204030204"/>
                  </a:rPr>
                  <a:t>Compute objective function value at each corner points and select minimum value. This is the solution to our minimization problem.</a:t>
                </a:r>
              </a:p>
              <a:p>
                <a:endParaRPr lang="en-US" altLang="en-US" sz="1200" dirty="0">
                  <a:solidFill>
                    <a:srgbClr val="000000"/>
                  </a:solidFill>
                  <a:cs typeface="Calibri" panose="020F0502020204030204"/>
                </a:endParaRPr>
              </a:p>
              <a:p>
                <a:r>
                  <a:rPr lang="en-US" altLang="en-US" sz="1200" dirty="0">
                    <a:solidFill>
                      <a:srgbClr val="000000"/>
                    </a:solidFill>
                    <a:cs typeface="Calibri" panose="020F0502020204030204"/>
                  </a:rPr>
                  <a:t>A:  (1, 5.71),  </a:t>
                </a:r>
                <a:r>
                  <a:rPr lang="pt-BR" sz="1200" dirty="0"/>
                  <a:t>0</a:t>
                </a:r>
                <a14:m>
                  <m:oMath xmlns:m="http://schemas.openxmlformats.org/officeDocument/2006/math">
                    <m:r>
                      <a:rPr lang="en-US" sz="1200">
                        <a:latin typeface="Cambria Math" panose="02040503050406030204" pitchFamily="18" charset="0"/>
                      </a:rPr>
                      <m:t>.5</m:t>
                    </m:r>
                    <m:r>
                      <m:rPr>
                        <m:nor/>
                      </m:rPr>
                      <a:rPr lang="en-US" sz="1200" b="0" i="0" smtClean="0">
                        <a:latin typeface="Cambria Math" panose="02040503050406030204" pitchFamily="18" charset="0"/>
                      </a:rPr>
                      <m:t>∗</m:t>
                    </m:r>
                    <m:r>
                      <m:rPr>
                        <m:nor/>
                      </m:rPr>
                      <a:rPr lang="en-US" altLang="en-US" sz="1200" b="0" i="0" dirty="0" smtClean="0">
                        <a:solidFill>
                          <a:srgbClr val="000000"/>
                        </a:solidFill>
                        <a:cs typeface="Calibri" panose="020F0502020204030204"/>
                      </a:rPr>
                      <m:t>1</m:t>
                    </m:r>
                    <m:r>
                      <a:rPr lang="en-US" sz="1200" i="1">
                        <a:latin typeface="Cambria Math" panose="02040503050406030204" pitchFamily="18" charset="0"/>
                      </a:rPr>
                      <m:t>+</m:t>
                    </m:r>
                    <m:r>
                      <m:rPr>
                        <m:nor/>
                      </m:rPr>
                      <a:rPr lang="en-US" sz="1200" b="0" i="0" smtClean="0">
                        <a:latin typeface="Cambria Math" panose="02040503050406030204" pitchFamily="18" charset="0"/>
                      </a:rPr>
                      <m:t>0.2∗</m:t>
                    </m:r>
                    <m:r>
                      <m:rPr>
                        <m:nor/>
                      </m:rPr>
                      <a:rPr lang="en-US" altLang="en-US" sz="1200" b="0" i="0" dirty="0" smtClean="0">
                        <a:solidFill>
                          <a:srgbClr val="000000"/>
                        </a:solidFill>
                        <a:cs typeface="Calibri" panose="020F0502020204030204"/>
                      </a:rPr>
                      <m:t>5.71</m:t>
                    </m:r>
                  </m:oMath>
                </a14:m>
                <a:r>
                  <a:rPr lang="en-US" altLang="en-US" sz="1200" dirty="0">
                    <a:solidFill>
                      <a:srgbClr val="000000"/>
                    </a:solidFill>
                    <a:cs typeface="Calibri" panose="020F0502020204030204"/>
                  </a:rPr>
                  <a:t>= 1.64</a:t>
                </a:r>
              </a:p>
              <a:p>
                <a:r>
                  <a:rPr lang="en-US" altLang="en-US" sz="1200" dirty="0">
                    <a:solidFill>
                      <a:srgbClr val="000000"/>
                    </a:solidFill>
                    <a:cs typeface="Calibri" panose="020F0502020204030204"/>
                  </a:rPr>
                  <a:t>B: (2.9, 0.27),  </a:t>
                </a:r>
                <a:r>
                  <a:rPr lang="pt-BR" sz="1200" dirty="0"/>
                  <a:t>0</a:t>
                </a:r>
                <a14:m>
                  <m:oMath xmlns:m="http://schemas.openxmlformats.org/officeDocument/2006/math">
                    <m:r>
                      <a:rPr lang="en-US" sz="1200" i="0">
                        <a:latin typeface="Cambria Math" panose="02040503050406030204" pitchFamily="18" charset="0"/>
                      </a:rPr>
                      <m:t>.5</m:t>
                    </m:r>
                    <m:r>
                      <m:rPr>
                        <m:nor/>
                      </m:rPr>
                      <a:rPr lang="en-US" sz="1200">
                        <a:latin typeface="Cambria Math" panose="02040503050406030204" pitchFamily="18" charset="0"/>
                      </a:rPr>
                      <m:t>∗</m:t>
                    </m:r>
                    <m:r>
                      <m:rPr>
                        <m:nor/>
                      </m:rPr>
                      <a:rPr lang="en-US" sz="1200" b="0" i="0" smtClean="0">
                        <a:latin typeface="Cambria Math" panose="02040503050406030204" pitchFamily="18" charset="0"/>
                      </a:rPr>
                      <m:t>2.9</m:t>
                    </m:r>
                    <m:r>
                      <a:rPr lang="en-US" sz="1200" i="0">
                        <a:latin typeface="Cambria Math" panose="02040503050406030204" pitchFamily="18" charset="0"/>
                      </a:rPr>
                      <m:t>+</m:t>
                    </m:r>
                    <m:r>
                      <m:rPr>
                        <m:nor/>
                      </m:rPr>
                      <a:rPr lang="en-US" sz="1200">
                        <a:latin typeface="Cambria Math" panose="02040503050406030204" pitchFamily="18" charset="0"/>
                      </a:rPr>
                      <m:t>0.2∗</m:t>
                    </m:r>
                    <m:r>
                      <m:rPr>
                        <m:nor/>
                      </m:rPr>
                      <a:rPr lang="en-US" sz="1200" b="0" smtClean="0">
                        <a:latin typeface="Cambria Math" panose="02040503050406030204" pitchFamily="18" charset="0"/>
                      </a:rPr>
                      <m:t>0.2</m:t>
                    </m:r>
                    <m:r>
                      <m:rPr>
                        <m:nor/>
                      </m:rPr>
                      <a:rPr lang="en-US" sz="1200" b="0" i="0" smtClean="0">
                        <a:latin typeface="Cambria Math" panose="02040503050406030204" pitchFamily="18" charset="0"/>
                      </a:rPr>
                      <m:t>7</m:t>
                    </m:r>
                  </m:oMath>
                </a14:m>
                <a:r>
                  <a:rPr lang="en-US" altLang="en-US" sz="1200" dirty="0">
                    <a:solidFill>
                      <a:srgbClr val="000000"/>
                    </a:solidFill>
                    <a:cs typeface="Calibri" panose="020F0502020204030204"/>
                  </a:rPr>
                  <a:t>= 1.506</a:t>
                </a:r>
              </a:p>
              <a:p>
                <a:r>
                  <a:rPr lang="en-US" altLang="en-US" sz="1200" dirty="0">
                    <a:solidFill>
                      <a:srgbClr val="000000"/>
                    </a:solidFill>
                    <a:cs typeface="Calibri" panose="020F0502020204030204"/>
                  </a:rPr>
                  <a:t>C:  (3.33, 0), </a:t>
                </a:r>
                <a:r>
                  <a:rPr lang="pt-BR" sz="1200" dirty="0"/>
                  <a:t>0</a:t>
                </a:r>
                <a14:m>
                  <m:oMath xmlns:m="http://schemas.openxmlformats.org/officeDocument/2006/math">
                    <m:r>
                      <a:rPr lang="en-US" sz="1200" i="0">
                        <a:latin typeface="Cambria Math" panose="02040503050406030204" pitchFamily="18" charset="0"/>
                      </a:rPr>
                      <m:t>.5</m:t>
                    </m:r>
                    <m:r>
                      <m:rPr>
                        <m:nor/>
                      </m:rPr>
                      <a:rPr lang="en-US" sz="1200">
                        <a:latin typeface="Cambria Math" panose="02040503050406030204" pitchFamily="18" charset="0"/>
                      </a:rPr>
                      <m:t>∗</m:t>
                    </m:r>
                    <m:r>
                      <m:rPr>
                        <m:nor/>
                      </m:rPr>
                      <a:rPr lang="en-US" sz="1200" b="0" i="0" smtClean="0">
                        <a:latin typeface="Cambria Math" panose="02040503050406030204" pitchFamily="18" charset="0"/>
                      </a:rPr>
                      <m:t>3.33</m:t>
                    </m:r>
                    <m:r>
                      <a:rPr lang="en-US" sz="1200" i="0">
                        <a:latin typeface="Cambria Math" panose="02040503050406030204" pitchFamily="18" charset="0"/>
                      </a:rPr>
                      <m:t>+</m:t>
                    </m:r>
                    <m:r>
                      <m:rPr>
                        <m:nor/>
                      </m:rPr>
                      <a:rPr lang="en-US" sz="1200">
                        <a:latin typeface="Cambria Math" panose="02040503050406030204" pitchFamily="18" charset="0"/>
                      </a:rPr>
                      <m:t>0.2∗</m:t>
                    </m:r>
                    <m:r>
                      <m:rPr>
                        <m:nor/>
                      </m:rPr>
                      <a:rPr lang="en-US" sz="1200" b="0" i="0" smtClean="0">
                        <a:latin typeface="Cambria Math" panose="02040503050406030204" pitchFamily="18" charset="0"/>
                      </a:rPr>
                      <m:t>0</m:t>
                    </m:r>
                  </m:oMath>
                </a14:m>
                <a:r>
                  <a:rPr lang="en-US" altLang="en-US" sz="1200" dirty="0">
                    <a:solidFill>
                      <a:srgbClr val="000000"/>
                    </a:solidFill>
                    <a:cs typeface="Calibri" panose="020F0502020204030204"/>
                  </a:rPr>
                  <a:t>= 1.66</a:t>
                </a:r>
              </a:p>
              <a:p>
                <a:endParaRPr lang="en-US" altLang="en-US" sz="2000" dirty="0">
                  <a:solidFill>
                    <a:srgbClr val="000000"/>
                  </a:solidFill>
                  <a:cs typeface="Calibri" panose="020F0502020204030204"/>
                </a:endParaRPr>
              </a:p>
              <a:p>
                <a:r>
                  <a:rPr lang="en-US" altLang="en-US" sz="1600" dirty="0">
                    <a:solidFill>
                      <a:srgbClr val="000000"/>
                    </a:solidFill>
                    <a:cs typeface="Calibri" panose="020F0502020204030204"/>
                  </a:rPr>
                  <a:t>B is a solution to LP problem. Function value at B is 1.506</a:t>
                </a:r>
              </a:p>
              <a:p>
                <a:r>
                  <a:rPr lang="en-US" altLang="en-US" sz="1600" dirty="0">
                    <a:solidFill>
                      <a:srgbClr val="000000"/>
                    </a:solidFill>
                    <a:cs typeface="Calibri" panose="020F0502020204030204"/>
                  </a:rPr>
                  <a:t>(optimal cost of breakfast is 1.506)</a:t>
                </a:r>
              </a:p>
              <a:p>
                <a:endParaRPr lang="en-US" altLang="en-US" sz="20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3724096"/>
              </a:xfrm>
              <a:prstGeom prst="rect">
                <a:avLst/>
              </a:prstGeom>
              <a:blipFill>
                <a:blip r:embed="rId2"/>
                <a:stretch>
                  <a:fillRect l="-590" t="-1473" r="-376"/>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564435" y="4259924"/>
            <a:ext cx="4087952" cy="2709216"/>
          </a:xfrm>
          <a:prstGeom prst="rect">
            <a:avLst/>
          </a:prstGeom>
        </p:spPr>
      </p:pic>
      <p:pic>
        <p:nvPicPr>
          <p:cNvPr id="5" name="Picture 4">
            <a:extLst>
              <a:ext uri="{FF2B5EF4-FFF2-40B4-BE49-F238E27FC236}">
                <a16:creationId xmlns:a16="http://schemas.microsoft.com/office/drawing/2014/main" id="{31B139A7-FE69-405C-A1A6-635D316950F2}"/>
              </a:ext>
            </a:extLst>
          </p:cNvPr>
          <p:cNvPicPr>
            <a:picLocks noChangeAspect="1"/>
          </p:cNvPicPr>
          <p:nvPr/>
        </p:nvPicPr>
        <p:blipFill>
          <a:blip r:embed="rId4"/>
          <a:stretch>
            <a:fillRect/>
          </a:stretch>
        </p:blipFill>
        <p:spPr>
          <a:xfrm>
            <a:off x="5567100" y="2701567"/>
            <a:ext cx="5619750" cy="3971925"/>
          </a:xfrm>
          <a:prstGeom prst="rect">
            <a:avLst/>
          </a:prstGeom>
        </p:spPr>
      </p:pic>
    </p:spTree>
    <p:extLst>
      <p:ext uri="{BB962C8B-B14F-4D97-AF65-F5344CB8AC3E}">
        <p14:creationId xmlns:p14="http://schemas.microsoft.com/office/powerpoint/2010/main" val="332520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6432530"/>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2000" dirty="0">
                    <a:solidFill>
                      <a:srgbClr val="000000"/>
                    </a:solidFill>
                    <a:cs typeface="Calibri" panose="020F0502020204030204"/>
                  </a:rPr>
                  <a:t>Description of </a:t>
                </a:r>
                <a:r>
                  <a:rPr lang="en-US" altLang="en-US" sz="2000" dirty="0" err="1">
                    <a:solidFill>
                      <a:srgbClr val="000000"/>
                    </a:solidFill>
                    <a:cs typeface="Calibri" panose="020F0502020204030204"/>
                  </a:rPr>
                  <a:t>linprog</a:t>
                </a:r>
                <a:r>
                  <a:rPr lang="en-US" altLang="en-US" sz="2000" dirty="0">
                    <a:solidFill>
                      <a:srgbClr val="000000"/>
                    </a:solidFill>
                    <a:cs typeface="Calibri" panose="020F0502020204030204"/>
                  </a:rPr>
                  <a:t> function:</a:t>
                </a:r>
              </a:p>
              <a:p>
                <a:endParaRPr lang="en-US" altLang="en-US" sz="2000" dirty="0">
                  <a:solidFill>
                    <a:srgbClr val="000000"/>
                  </a:solidFill>
                  <a:cs typeface="Calibri" panose="020F0502020204030204"/>
                </a:endParaRPr>
              </a:p>
              <a:p>
                <a:r>
                  <a:rPr lang="en-US" altLang="en-US" sz="2000" b="1" dirty="0" err="1">
                    <a:solidFill>
                      <a:srgbClr val="000000"/>
                    </a:solidFill>
                    <a:cs typeface="Calibri" panose="020F0502020204030204"/>
                  </a:rPr>
                  <a:t>scipy.optimize.linprog</a:t>
                </a:r>
                <a:r>
                  <a:rPr lang="en-US" altLang="en-US" sz="2000" dirty="0">
                    <a:solidFill>
                      <a:srgbClr val="000000"/>
                    </a:solidFill>
                    <a:cs typeface="Calibri" panose="020F0502020204030204"/>
                  </a:rPr>
                  <a:t>(c, </a:t>
                </a:r>
                <a:r>
                  <a:rPr lang="en-US" altLang="en-US" sz="2000" dirty="0" err="1">
                    <a:solidFill>
                      <a:srgbClr val="000000"/>
                    </a:solidFill>
                    <a:cs typeface="Calibri" panose="020F0502020204030204"/>
                  </a:rPr>
                  <a:t>A_ub</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b_ub</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A_eq</a:t>
                </a:r>
                <a:r>
                  <a:rPr lang="en-US" altLang="en-US" sz="2000" dirty="0">
                    <a:solidFill>
                      <a:srgbClr val="000000"/>
                    </a:solidFill>
                    <a:cs typeface="Calibri" panose="020F0502020204030204"/>
                  </a:rPr>
                  <a:t>=None, </a:t>
                </a:r>
                <a:r>
                  <a:rPr lang="en-US" altLang="en-US" sz="2000" dirty="0" err="1">
                    <a:solidFill>
                      <a:srgbClr val="000000"/>
                    </a:solidFill>
                    <a:cs typeface="Calibri" panose="020F0502020204030204"/>
                  </a:rPr>
                  <a:t>b_eq</a:t>
                </a:r>
                <a:r>
                  <a:rPr lang="en-US" altLang="en-US" sz="2000" dirty="0">
                    <a:solidFill>
                      <a:srgbClr val="000000"/>
                    </a:solidFill>
                    <a:cs typeface="Calibri" panose="020F0502020204030204"/>
                  </a:rPr>
                  <a:t>=None, bounds=None, method='interior-point', callback=None, options=None, x0=None)</a:t>
                </a:r>
              </a:p>
              <a:p>
                <a:r>
                  <a:rPr lang="en-US" altLang="en-US" sz="2000" dirty="0">
                    <a:solidFill>
                      <a:srgbClr val="000000"/>
                    </a:solidFill>
                    <a:cs typeface="Calibri" panose="020F0502020204030204"/>
                  </a:rPr>
                  <a:t>Linear programming: minimize a linear objective function subject to linear equality and inequality constraints.</a:t>
                </a:r>
              </a:p>
              <a:p>
                <a:r>
                  <a:rPr lang="en-US" altLang="en-US" sz="2000" dirty="0">
                    <a:solidFill>
                      <a:srgbClr val="000000"/>
                    </a:solidFill>
                    <a:cs typeface="Calibri" panose="020F0502020204030204"/>
                  </a:rPr>
                  <a:t>Linear programming solves problems of the following  </a:t>
                </a:r>
                <a:r>
                  <a:rPr lang="en-US" sz="2000" dirty="0"/>
                  <a:t>form:</a:t>
                </a:r>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In the diet problem inequality constraints should be rewritten in the form </a:t>
                </a:r>
                <a:r>
                  <a:rPr lang="en-US" sz="2000" dirty="0"/>
                  <a:t>A</a:t>
                </a:r>
                <a14:m>
                  <m:oMath xmlns:m="http://schemas.openxmlformats.org/officeDocument/2006/math">
                    <m:r>
                      <m:rPr>
                        <m:sty m:val="p"/>
                      </m:rPr>
                      <a:rPr lang="en-US" sz="2000">
                        <a:latin typeface="Cambria Math" panose="02040503050406030204" pitchFamily="18" charset="0"/>
                      </a:rPr>
                      <m:t>x</m:t>
                    </m:r>
                  </m:oMath>
                </a14:m>
                <a:r>
                  <a:rPr lang="en-US" sz="2000" dirty="0"/>
                  <a:t> </a:t>
                </a:r>
                <a14:m>
                  <m:oMath xmlns:m="http://schemas.openxmlformats.org/officeDocument/2006/math">
                    <m:r>
                      <a:rPr lang="en-US" sz="2000" i="1">
                        <a:latin typeface="Cambria Math" panose="02040503050406030204" pitchFamily="18" charset="0"/>
                      </a:rPr>
                      <m:t>≤ </m:t>
                    </m:r>
                  </m:oMath>
                </a14:m>
                <a:r>
                  <a:rPr lang="en-US" altLang="en-US" sz="2000" dirty="0">
                    <a:solidFill>
                      <a:srgbClr val="000000"/>
                    </a:solidFill>
                    <a:cs typeface="Calibri" panose="020F0502020204030204"/>
                  </a:rPr>
                  <a:t>b required by </a:t>
                </a:r>
                <a:r>
                  <a:rPr lang="en-US" altLang="en-US" sz="2000" dirty="0" err="1">
                    <a:solidFill>
                      <a:srgbClr val="000000"/>
                    </a:solidFill>
                    <a:cs typeface="Calibri" panose="020F0502020204030204"/>
                  </a:rPr>
                  <a:t>linprog</a:t>
                </a:r>
                <a:r>
                  <a:rPr lang="en-US" altLang="en-US" sz="2000" dirty="0">
                    <a:solidFill>
                      <a:srgbClr val="000000"/>
                    </a:solidFill>
                    <a:cs typeface="Calibri" panose="020F0502020204030204"/>
                  </a:rPr>
                  <a:t>. This is done by multiplying both sides of inequalities by -1. </a:t>
                </a:r>
              </a:p>
              <a:p>
                <a:r>
                  <a:rPr lang="pt-BR" sz="2000" dirty="0"/>
                  <a:t>-</a:t>
                </a:r>
                <a:r>
                  <a:rPr lang="pt-BR" sz="1600" dirty="0"/>
                  <a:t>9</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14.1</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-30</a:t>
                </a:r>
              </a:p>
              <a:p>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7.99</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6.25</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-20</a:t>
                </a:r>
              </a:p>
              <a:p>
                <a:r>
                  <a:rPr lang="pt-BR" sz="1600" dirty="0"/>
                  <a:t>-0.3</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0.04</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-0.35</a:t>
                </a:r>
              </a:p>
              <a:p>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0.4</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0.14</m:t>
                        </m:r>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t> </a:t>
                </a:r>
                <a14:m>
                  <m:oMath xmlns:m="http://schemas.openxmlformats.org/officeDocument/2006/math">
                    <m:r>
                      <a:rPr lang="en-US" sz="1600" b="0" i="1" smtClean="0">
                        <a:latin typeface="Cambria Math" panose="02040503050406030204" pitchFamily="18" charset="0"/>
                      </a:rPr>
                      <m:t>≤</m:t>
                    </m:r>
                    <m:r>
                      <a:rPr lang="en-US" sz="1600" i="1">
                        <a:latin typeface="Cambria Math" panose="02040503050406030204" pitchFamily="18" charset="0"/>
                      </a:rPr>
                      <m:t> </m:t>
                    </m:r>
                  </m:oMath>
                </a14:m>
                <a:r>
                  <a:rPr lang="en-US" altLang="en-US" sz="1600" dirty="0">
                    <a:solidFill>
                      <a:srgbClr val="000000"/>
                    </a:solidFill>
                    <a:cs typeface="Calibri" panose="020F0502020204030204"/>
                  </a:rPr>
                  <a:t>-1.2</a:t>
                </a:r>
              </a:p>
              <a:p>
                <a:endParaRPr lang="en-US" altLang="en-US" sz="1600" dirty="0">
                  <a:solidFill>
                    <a:srgbClr val="000000"/>
                  </a:solidFill>
                  <a:cs typeface="Calibri" panose="020F0502020204030204"/>
                </a:endParaRPr>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84272" y="658373"/>
                <a:ext cx="11358182" cy="6432530"/>
              </a:xfrm>
              <a:prstGeom prst="rect">
                <a:avLst/>
              </a:prstGeom>
              <a:blipFill>
                <a:blip r:embed="rId2"/>
                <a:stretch>
                  <a:fillRect l="-590" t="-853" r="-42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5052656" y="3429000"/>
            <a:ext cx="2345517" cy="1416449"/>
          </a:xfrm>
          <a:prstGeom prst="rect">
            <a:avLst/>
          </a:prstGeom>
        </p:spPr>
      </p:pic>
    </p:spTree>
    <p:extLst>
      <p:ext uri="{BB962C8B-B14F-4D97-AF65-F5344CB8AC3E}">
        <p14:creationId xmlns:p14="http://schemas.microsoft.com/office/powerpoint/2010/main" val="1774713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4272" y="59334"/>
            <a:ext cx="8989577" cy="615553"/>
          </a:xfrm>
          <a:prstGeom prst="rect">
            <a:avLst/>
          </a:prstGeom>
        </p:spPr>
        <p:txBody>
          <a:bodyPr wrap="none" anchor="t">
            <a:spAutoFit/>
          </a:bodyPr>
          <a:lstStyle/>
          <a:p>
            <a:r>
              <a:rPr lang="en-US" sz="3400" b="1" dirty="0"/>
              <a:t>Mathematics of ML: system of linear inequalities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84272" y="658373"/>
            <a:ext cx="11358182" cy="4955203"/>
          </a:xfrm>
          <a:prstGeom prst="rect">
            <a:avLst/>
          </a:prstGeom>
        </p:spPr>
        <p:txBody>
          <a:bodyPr wrap="square">
            <a:spAutoFit/>
          </a:bodyPr>
          <a:lstStyle/>
          <a:p>
            <a:r>
              <a:rPr lang="en-US" altLang="en-US" sz="2800" dirty="0">
                <a:solidFill>
                  <a:srgbClr val="000000"/>
                </a:solidFill>
                <a:cs typeface="Calibri" panose="020F0502020204030204"/>
              </a:rPr>
              <a:t> Note on the use of </a:t>
            </a:r>
            <a:r>
              <a:rPr lang="en-US" altLang="en-US" sz="2800" b="1" dirty="0" err="1">
                <a:solidFill>
                  <a:srgbClr val="000000"/>
                </a:solidFill>
                <a:cs typeface="Calibri" panose="020F0502020204030204"/>
              </a:rPr>
              <a:t>linprog</a:t>
            </a:r>
            <a:r>
              <a:rPr lang="en-US" altLang="en-US" sz="2800" dirty="0">
                <a:solidFill>
                  <a:srgbClr val="000000"/>
                </a:solidFill>
                <a:cs typeface="Calibri" panose="020F0502020204030204"/>
              </a:rPr>
              <a:t> function (</a:t>
            </a:r>
            <a:r>
              <a:rPr lang="en-US" altLang="en-US" sz="2000" dirty="0" err="1">
                <a:solidFill>
                  <a:srgbClr val="000000"/>
                </a:solidFill>
                <a:cs typeface="Calibri" panose="020F0502020204030204"/>
              </a:rPr>
              <a:t>Scipy</a:t>
            </a:r>
            <a:r>
              <a:rPr lang="en-US" altLang="en-US" sz="2000" dirty="0">
                <a:solidFill>
                  <a:srgbClr val="000000"/>
                </a:solidFill>
                <a:cs typeface="Calibri" panose="020F0502020204030204"/>
              </a:rPr>
              <a:t> function for solving linear programming problems)</a:t>
            </a:r>
          </a:p>
          <a:p>
            <a:r>
              <a:rPr lang="en-US" altLang="en-US" sz="1600" dirty="0">
                <a:solidFill>
                  <a:srgbClr val="000000"/>
                </a:solidFill>
                <a:cs typeface="Calibri" panose="020F0502020204030204"/>
              </a:rPr>
              <a:t>This is Python code for solving diet problem</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scipy.optimize</a:t>
            </a:r>
            <a:r>
              <a:rPr lang="en-US" altLang="en-US" sz="1600" dirty="0">
                <a:solidFill>
                  <a:srgbClr val="000000"/>
                </a:solidFill>
                <a:cs typeface="Calibri" panose="020F0502020204030204"/>
              </a:rPr>
              <a:t> as </a:t>
            </a:r>
            <a:r>
              <a:rPr lang="en-US" altLang="en-US" sz="1600" dirty="0" err="1">
                <a:solidFill>
                  <a:srgbClr val="000000"/>
                </a:solidFill>
                <a:cs typeface="Calibri" panose="020F0502020204030204"/>
              </a:rPr>
              <a:t>spo</a:t>
            </a:r>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import </a:t>
            </a:r>
            <a:r>
              <a:rPr lang="en-US" altLang="en-US" sz="1600" dirty="0" err="1">
                <a:solidFill>
                  <a:srgbClr val="000000"/>
                </a:solidFill>
                <a:cs typeface="Calibri" panose="020F0502020204030204"/>
              </a:rPr>
              <a:t>numpy</a:t>
            </a:r>
            <a:r>
              <a:rPr lang="en-US" altLang="en-US" sz="1600" dirty="0">
                <a:solidFill>
                  <a:srgbClr val="000000"/>
                </a:solidFill>
                <a:cs typeface="Calibri" panose="020F0502020204030204"/>
              </a:rPr>
              <a:t> as np</a:t>
            </a:r>
          </a:p>
          <a:p>
            <a:r>
              <a:rPr lang="en-US" altLang="en-US" sz="1600" dirty="0">
                <a:solidFill>
                  <a:srgbClr val="000000"/>
                </a:solidFill>
                <a:cs typeface="Calibri" panose="020F0502020204030204"/>
              </a:rPr>
              <a:t>c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([0.5,0.2])</a:t>
            </a:r>
          </a:p>
          <a:p>
            <a:r>
              <a:rPr lang="en-US" altLang="en-US" sz="1600" dirty="0">
                <a:solidFill>
                  <a:srgbClr val="000000"/>
                </a:solidFill>
                <a:cs typeface="Calibri" panose="020F0502020204030204"/>
              </a:rPr>
              <a:t>bounds = [(0,10),(0,30)]</a:t>
            </a:r>
          </a:p>
          <a:p>
            <a:r>
              <a:rPr lang="en-US" altLang="en-US" sz="1600" dirty="0" err="1">
                <a:solidFill>
                  <a:srgbClr val="000000"/>
                </a:solidFill>
                <a:cs typeface="Calibri" panose="020F0502020204030204"/>
              </a:rPr>
              <a:t>b_ub</a:t>
            </a:r>
            <a:r>
              <a:rPr lang="en-US" altLang="en-US" sz="1600" dirty="0">
                <a:solidFill>
                  <a:srgbClr val="000000"/>
                </a:solidFill>
                <a:cs typeface="Calibri" panose="020F0502020204030204"/>
              </a:rPr>
              <a:t>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([30,20,0.35,1.2])</a:t>
            </a:r>
          </a:p>
          <a:p>
            <a:r>
              <a:rPr lang="en-US" altLang="en-US" sz="1600" dirty="0" err="1">
                <a:solidFill>
                  <a:srgbClr val="000000"/>
                </a:solidFill>
                <a:cs typeface="Calibri" panose="020F0502020204030204"/>
              </a:rPr>
              <a:t>A_ub</a:t>
            </a:r>
            <a:r>
              <a:rPr lang="en-US" altLang="en-US" sz="1600" dirty="0">
                <a:solidFill>
                  <a:srgbClr val="000000"/>
                </a:solidFill>
                <a:cs typeface="Calibri" panose="020F0502020204030204"/>
              </a:rPr>
              <a:t> = -</a:t>
            </a:r>
            <a:r>
              <a:rPr lang="en-US" altLang="en-US" sz="1600" dirty="0" err="1">
                <a:solidFill>
                  <a:srgbClr val="000000"/>
                </a:solidFill>
                <a:cs typeface="Calibri" panose="020F0502020204030204"/>
              </a:rPr>
              <a:t>np.array</a:t>
            </a:r>
            <a:r>
              <a:rPr lang="en-US" altLang="en-US" sz="1600" dirty="0">
                <a:solidFill>
                  <a:srgbClr val="000000"/>
                </a:solidFill>
                <a:cs typeface="Calibri" panose="020F0502020204030204"/>
              </a:rPr>
              <a:t>([[9,14.1],[7.99,6.25],[0.3,0.04],[0.4,0.14]])</a:t>
            </a:r>
          </a:p>
          <a:p>
            <a:r>
              <a:rPr lang="en-US" altLang="en-US" sz="1600" dirty="0">
                <a:solidFill>
                  <a:srgbClr val="000000"/>
                </a:solidFill>
                <a:cs typeface="Calibri" panose="020F0502020204030204"/>
              </a:rPr>
              <a:t>res=</a:t>
            </a:r>
            <a:r>
              <a:rPr lang="en-US" altLang="en-US" sz="1600" dirty="0" err="1">
                <a:solidFill>
                  <a:srgbClr val="000000"/>
                </a:solidFill>
                <a:cs typeface="Calibri" panose="020F0502020204030204"/>
              </a:rPr>
              <a:t>spo.linprog</a:t>
            </a:r>
            <a:r>
              <a:rPr lang="en-US" altLang="en-US" sz="1600" dirty="0">
                <a:solidFill>
                  <a:srgbClr val="000000"/>
                </a:solidFill>
                <a:cs typeface="Calibri" panose="020F0502020204030204"/>
              </a:rPr>
              <a:t>(</a:t>
            </a:r>
            <a:r>
              <a:rPr lang="en-US" altLang="en-US" sz="1600" dirty="0" err="1">
                <a:solidFill>
                  <a:srgbClr val="000000"/>
                </a:solidFill>
                <a:cs typeface="Calibri" panose="020F0502020204030204"/>
              </a:rPr>
              <a:t>c,A_ub,b_ub,bounds</a:t>
            </a:r>
            <a:r>
              <a:rPr lang="en-US" altLang="en-US" sz="1600" dirty="0">
                <a:solidFill>
                  <a:srgbClr val="000000"/>
                </a:solidFill>
                <a:cs typeface="Calibri" panose="020F0502020204030204"/>
              </a:rPr>
              <a:t>=bounds)</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Solution is to drink 2.90410959 cups of milk and eat  0.2739726 portion of  cookies.</a:t>
            </a:r>
          </a:p>
          <a:p>
            <a:r>
              <a:rPr lang="en-US" altLang="en-US" sz="1600" dirty="0">
                <a:solidFill>
                  <a:srgbClr val="000000"/>
                </a:solidFill>
                <a:cs typeface="Calibri" panose="020F0502020204030204"/>
              </a:rPr>
              <a:t>The cost of breakfast s 1.506849315068493</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If milk intake is restricted to 2 cups: bounds = [(0,2),(0,30)]</a:t>
            </a:r>
          </a:p>
          <a:p>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Then solution is to drink 2 cups of milk and eat 2.85714286 cookies. The cost of breakfast is 1.571428</a:t>
            </a:r>
          </a:p>
          <a:p>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p:txBody>
      </p:sp>
    </p:spTree>
    <p:extLst>
      <p:ext uri="{BB962C8B-B14F-4D97-AF65-F5344CB8AC3E}">
        <p14:creationId xmlns:p14="http://schemas.microsoft.com/office/powerpoint/2010/main" val="2040842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55104"/>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171194"/>
              </a:xfrm>
              <a:prstGeom prst="rect">
                <a:avLst/>
              </a:prstGeom>
            </p:spPr>
            <p:txBody>
              <a:bodyPr wrap="square">
                <a:spAutoFit/>
              </a:bodyPr>
              <a:lstStyle/>
              <a:p>
                <a:r>
                  <a:rPr lang="en-US" altLang="en-US" sz="2800" dirty="0">
                    <a:solidFill>
                      <a:srgbClr val="000000"/>
                    </a:solidFill>
                    <a:cs typeface="Calibri" panose="020F0502020204030204"/>
                  </a:rPr>
                  <a:t>Problem: given a set of observation find analytical model for this data.</a:t>
                </a:r>
                <a:endParaRPr lang="en-US" sz="2800" dirty="0">
                  <a:solidFill>
                    <a:srgbClr val="000000"/>
                  </a:solidFill>
                  <a:cs typeface="Calibri" panose="020F0502020204030204"/>
                </a:endParaRPr>
              </a:p>
              <a:p>
                <a:r>
                  <a:rPr lang="en-US" sz="2800" dirty="0">
                    <a:solidFill>
                      <a:srgbClr val="000000"/>
                    </a:solidFill>
                    <a:cs typeface="Calibri" panose="020F0502020204030204"/>
                  </a:rPr>
                  <a:t>House prices dataset example: let us model a dependency between the area of the house and its price.</a:t>
                </a:r>
              </a:p>
              <a:p>
                <a:r>
                  <a:rPr lang="en-US" sz="2800" dirty="0">
                    <a:solidFill>
                      <a:srgbClr val="000000"/>
                    </a:solidFill>
                    <a:cs typeface="Calibri" panose="020F0502020204030204"/>
                  </a:rPr>
                  <a:t>In machine learning terminology:  use given dataset to train linear model, then use this model to find a price of the new house. For example, we have n observations of houses, their areas (x) and prices (y):  </a:t>
                </a:r>
              </a:p>
              <a:p>
                <a:r>
                  <a:rPr lang="en-US" sz="2800" dirty="0">
                    <a:solidFill>
                      <a:srgbClr val="000000"/>
                    </a:solidFill>
                    <a:cs typeface="Calibri" panose="020F0502020204030204"/>
                  </a:rPr>
                  <a:t>x=(</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2</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i="1">
                            <a:latin typeface="Cambria Math" panose="02040503050406030204" pitchFamily="18" charset="0"/>
                          </a:rPr>
                          <m:t>𝑥</m:t>
                        </m:r>
                      </m:e>
                      <m:sub>
                        <m:r>
                          <a:rPr lang="en-US" sz="2800" b="0" i="1" smtClean="0">
                            <a:latin typeface="Cambria Math" panose="02040503050406030204" pitchFamily="18" charset="0"/>
                          </a:rPr>
                          <m:t>𝑛</m:t>
                        </m:r>
                      </m:sub>
                    </m:sSub>
                  </m:oMath>
                </a14:m>
                <a:r>
                  <a:rPr lang="en-US" sz="2800" dirty="0">
                    <a:solidFill>
                      <a:srgbClr val="000000"/>
                    </a:solidFill>
                    <a:cs typeface="Calibri" panose="020F0502020204030204"/>
                  </a:rPr>
                  <a:t>), y=(</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1</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2</m:t>
                        </m:r>
                      </m:sub>
                    </m:sSub>
                  </m:oMath>
                </a14:m>
                <a:r>
                  <a:rPr lang="en-US" sz="2800" dirty="0">
                    <a:solidFill>
                      <a:srgbClr val="000000"/>
                    </a:solidFill>
                    <a:cs typeface="Calibri" panose="020F0502020204030204"/>
                  </a:rPr>
                  <a:t>,..</a:t>
                </a:r>
                <a:r>
                  <a:rPr lang="pt-BR" sz="2800" dirty="0"/>
                  <a:t> </a:t>
                </a:r>
                <a14:m>
                  <m:oMath xmlns:m="http://schemas.openxmlformats.org/officeDocument/2006/math">
                    <m:sSub>
                      <m:sSubPr>
                        <m:ctrlPr>
                          <a:rPr lang="pt-BR"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smtClean="0">
                            <a:latin typeface="Cambria Math" panose="02040503050406030204" pitchFamily="18" charset="0"/>
                          </a:rPr>
                          <m:t>𝑛</m:t>
                        </m:r>
                      </m:sub>
                    </m:sSub>
                  </m:oMath>
                </a14:m>
                <a:r>
                  <a:rPr lang="en-US" sz="2800" dirty="0">
                    <a:solidFill>
                      <a:srgbClr val="000000"/>
                    </a:solidFill>
                    <a:cs typeface="Calibri" panose="020F0502020204030204"/>
                  </a:rPr>
                  <a:t>)</a:t>
                </a:r>
              </a:p>
              <a:p>
                <a:r>
                  <a:rPr lang="en-US" sz="2800" dirty="0">
                    <a:solidFill>
                      <a:srgbClr val="000000"/>
                    </a:solidFill>
                    <a:cs typeface="Calibri" panose="020F0502020204030204"/>
                  </a:rPr>
                  <a:t>We need to find such a line with slope </a:t>
                </a:r>
                <a14:m>
                  <m:oMath xmlns:m="http://schemas.openxmlformats.org/officeDocument/2006/math">
                    <m:r>
                      <a:rPr lang="en-US" sz="2800" i="1">
                        <a:latin typeface="Cambria Math" panose="02040503050406030204" pitchFamily="18" charset="0"/>
                      </a:rPr>
                      <m:t>𝑎</m:t>
                    </m:r>
                  </m:oMath>
                </a14:m>
                <a:r>
                  <a:rPr lang="en-US" sz="2800" dirty="0">
                    <a:solidFill>
                      <a:srgbClr val="000000"/>
                    </a:solidFill>
                    <a:cs typeface="Calibri" panose="020F0502020204030204"/>
                  </a:rPr>
                  <a:t> and intercept </a:t>
                </a:r>
                <a14:m>
                  <m:oMath xmlns:m="http://schemas.openxmlformats.org/officeDocument/2006/math">
                    <m:r>
                      <a:rPr lang="en-US" sz="2800" i="1">
                        <a:latin typeface="Cambria Math" panose="02040503050406030204" pitchFamily="18" charset="0"/>
                      </a:rPr>
                      <m:t>𝑏</m:t>
                    </m:r>
                  </m:oMath>
                </a14:m>
                <a:r>
                  <a:rPr lang="en-US" sz="2800" dirty="0">
                    <a:solidFill>
                      <a:srgbClr val="000000"/>
                    </a:solidFill>
                    <a:cs typeface="Calibri" panose="020F0502020204030204"/>
                  </a:rPr>
                  <a:t>  that given data points lie on this line. To find </a:t>
                </a:r>
                <a14:m>
                  <m:oMath xmlns:m="http://schemas.openxmlformats.org/officeDocument/2006/math">
                    <m:r>
                      <a:rPr lang="en-US" sz="2800" i="1">
                        <a:latin typeface="Cambria Math" panose="02040503050406030204" pitchFamily="18" charset="0"/>
                      </a:rPr>
                      <m:t>𝑎</m:t>
                    </m:r>
                  </m:oMath>
                </a14:m>
                <a:r>
                  <a:rPr lang="en-US" sz="2800" dirty="0">
                    <a:solidFill>
                      <a:srgbClr val="000000"/>
                    </a:solidFill>
                    <a:cs typeface="Calibri" panose="020F0502020204030204"/>
                  </a:rPr>
                  <a:t> and </a:t>
                </a:r>
                <a14:m>
                  <m:oMath xmlns:m="http://schemas.openxmlformats.org/officeDocument/2006/math">
                    <m:r>
                      <a:rPr lang="en-US" sz="2800" b="0" i="1" smtClean="0">
                        <a:solidFill>
                          <a:srgbClr val="000000"/>
                        </a:solidFill>
                        <a:latin typeface="Cambria Math" panose="02040503050406030204" pitchFamily="18" charset="0"/>
                        <a:cs typeface="Calibri" panose="020F0502020204030204"/>
                      </a:rPr>
                      <m:t>𝑏</m:t>
                    </m:r>
                    <m:r>
                      <a:rPr lang="en-US" sz="2800" b="0" i="1" smtClean="0">
                        <a:solidFill>
                          <a:srgbClr val="000000"/>
                        </a:solidFill>
                        <a:latin typeface="Cambria Math" panose="02040503050406030204" pitchFamily="18" charset="0"/>
                        <a:cs typeface="Calibri" panose="020F0502020204030204"/>
                      </a:rPr>
                      <m:t> </m:t>
                    </m:r>
                  </m:oMath>
                </a14:m>
                <a:r>
                  <a:rPr lang="en-US" sz="2800" dirty="0">
                    <a:solidFill>
                      <a:srgbClr val="000000"/>
                    </a:solidFill>
                    <a:cs typeface="Calibri" panose="020F0502020204030204"/>
                  </a:rPr>
                  <a:t>we have to solve a system of linear equations</a:t>
                </a:r>
              </a:p>
              <a:p>
                <a14:m>
                  <m:oMath xmlns:m="http://schemas.openxmlformats.org/officeDocument/2006/math">
                    <m:r>
                      <a:rPr lang="en-US" sz="2000" b="0" i="1" smtClean="0">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i="1">
                        <a:latin typeface="Cambria Math" panose="02040503050406030204" pitchFamily="18" charset="0"/>
                      </a:rPr>
                      <m:t> </m:t>
                    </m:r>
                  </m:oMath>
                </a14:m>
                <a:r>
                  <a:rPr lang="en-US" altLang="en-US" sz="2000" dirty="0">
                    <a:solidFill>
                      <a:srgbClr val="000000"/>
                    </a:solidFill>
                    <a:cs typeface="Calibri" panose="020F0502020204030204"/>
                  </a:rPr>
                  <a:t>=</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oMath>
                </a14:m>
                <a:endParaRPr lang="en-US" altLang="en-US" sz="2000" dirty="0">
                  <a:solidFill>
                    <a:srgbClr val="000000"/>
                  </a:solidFill>
                  <a:cs typeface="Calibri" panose="020F0502020204030204"/>
                </a:endParaRPr>
              </a:p>
              <a:p>
                <a14:m>
                  <m:oMath xmlns:m="http://schemas.openxmlformats.org/officeDocument/2006/math">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oMath>
                </a14:m>
                <a:r>
                  <a:rPr lang="en-US" altLang="en-US" sz="2000" dirty="0">
                    <a:solidFill>
                      <a:srgbClr val="000000"/>
                    </a:solidFill>
                    <a:cs typeface="Calibri" panose="020F0502020204030204"/>
                  </a:rPr>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2</m:t>
                        </m:r>
                      </m:sub>
                    </m:sSub>
                  </m:oMath>
                </a14:m>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a:t>
                </a:r>
              </a:p>
              <a:p>
                <a14:m>
                  <m:oMath xmlns:m="http://schemas.openxmlformats.org/officeDocument/2006/math">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oMath>
                </a14:m>
                <a:r>
                  <a:rPr lang="en-US" altLang="en-US" sz="2000" dirty="0">
                    <a:solidFill>
                      <a:srgbClr val="000000"/>
                    </a:solidFill>
                    <a:cs typeface="Calibri" panose="020F0502020204030204"/>
                  </a:rPr>
                  <a:t>=</a:t>
                </a:r>
                <a14:m>
                  <m:oMath xmlns:m="http://schemas.openxmlformats.org/officeDocument/2006/math">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𝑛</m:t>
                        </m:r>
                      </m:sub>
                    </m:sSub>
                  </m:oMath>
                </a14:m>
                <a:r>
                  <a:rPr lang="pt-BR" sz="2000" dirty="0"/>
                  <a:t>  </a:t>
                </a:r>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 </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171194"/>
              </a:xfrm>
              <a:prstGeom prst="rect">
                <a:avLst/>
              </a:prstGeom>
              <a:blipFill>
                <a:blip r:embed="rId2"/>
                <a:stretch>
                  <a:fillRect l="-1074" t="-850" r="-1235"/>
                </a:stretch>
              </a:blipFill>
            </p:spPr>
            <p:txBody>
              <a:bodyPr/>
              <a:lstStyle/>
              <a:p>
                <a:r>
                  <a:rPr lang="en-US">
                    <a:noFill/>
                  </a:rPr>
                  <a:t> </a:t>
                </a:r>
              </a:p>
            </p:txBody>
          </p:sp>
        </mc:Fallback>
      </mc:AlternateContent>
    </p:spTree>
    <p:extLst>
      <p:ext uri="{BB962C8B-B14F-4D97-AF65-F5344CB8AC3E}">
        <p14:creationId xmlns:p14="http://schemas.microsoft.com/office/powerpoint/2010/main" val="2287955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0005" y="71889"/>
            <a:ext cx="3502882" cy="707886"/>
          </a:xfrm>
          <a:prstGeom prst="rect">
            <a:avLst/>
          </a:prstGeom>
        </p:spPr>
        <p:txBody>
          <a:bodyPr wrap="none" anchor="t">
            <a:spAutoFit/>
          </a:bodyPr>
          <a:lstStyle/>
          <a:p>
            <a:r>
              <a:rPr lang="en-US" sz="4000" dirty="0">
                <a:solidFill>
                  <a:prstClr val="black"/>
                </a:solidFill>
                <a:latin typeface="Lucida Sans Unicode"/>
                <a:cs typeface="Lucida Sans Unicode"/>
              </a:rPr>
              <a:t>History of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0665618" cy="6647974"/>
          </a:xfrm>
          <a:prstGeom prst="rect">
            <a:avLst/>
          </a:prstGeom>
        </p:spPr>
        <p:txBody>
          <a:bodyPr wrap="square" anchor="t">
            <a:spAutoFit/>
          </a:bodyPr>
          <a:lstStyle/>
          <a:p>
            <a:r>
              <a:rPr lang="en-US" sz="3200" i="1" dirty="0"/>
              <a:t>ML methods – some definitions:</a:t>
            </a:r>
          </a:p>
          <a:p>
            <a:r>
              <a:rPr lang="en-US" sz="3200" i="1" dirty="0"/>
              <a:t> Algorithms that mimic human learning process</a:t>
            </a:r>
          </a:p>
          <a:p>
            <a:r>
              <a:rPr lang="en-US" sz="2000" i="1" dirty="0"/>
              <a:t>(humans analyze huge amount of information in order to come up with everyday decisions such as making  decisions at the shopping center or making decisions during a walk in the unknown city)</a:t>
            </a:r>
          </a:p>
          <a:p>
            <a:r>
              <a:rPr lang="en-US" sz="3200" i="1" dirty="0"/>
              <a:t>Using data to improve decisions </a:t>
            </a:r>
          </a:p>
          <a:p>
            <a:r>
              <a:rPr lang="en-US" sz="2400" i="1" dirty="0"/>
              <a:t>Many currently used ML algorithms were developed 60-70 years ago but were not viable alternative to other methods (say, approximation methods) because computers were too slow.</a:t>
            </a:r>
          </a:p>
          <a:p>
            <a:r>
              <a:rPr lang="en-US" sz="2400" i="1" dirty="0"/>
              <a:t>Revival of ML is due to increased computer efficiency.</a:t>
            </a:r>
          </a:p>
          <a:p>
            <a:r>
              <a:rPr lang="en-US" sz="2400" i="1" dirty="0"/>
              <a:t>Data-driven process instead of model-driven process.</a:t>
            </a:r>
          </a:p>
          <a:p>
            <a:endParaRPr lang="en-US" sz="2400" i="1" dirty="0"/>
          </a:p>
          <a:p>
            <a:r>
              <a:rPr lang="en-US" sz="2000" i="1" dirty="0"/>
              <a:t>Earlier ML courses were focused on methods: Linear Regression, Logistic Regression, Neural Networks, Decision Trees, Bayesian Inference, K-means clustering</a:t>
            </a:r>
          </a:p>
          <a:p>
            <a:r>
              <a:rPr lang="en-US" b="1" i="1" dirty="0"/>
              <a:t>See Andrew Ng Machine Learning course on Coursera, Stanford University</a:t>
            </a:r>
          </a:p>
          <a:p>
            <a:r>
              <a:rPr lang="en-US" sz="2000" i="1" dirty="0">
                <a:solidFill>
                  <a:srgbClr val="000000"/>
                </a:solidFill>
                <a:cs typeface="Calibri" panose="020F0502020204030204"/>
              </a:rPr>
              <a:t>Most recent ML courses are focused on general concepts that underly many ML methods</a:t>
            </a:r>
          </a:p>
          <a:p>
            <a:r>
              <a:rPr lang="en-US" b="1" i="1" dirty="0">
                <a:solidFill>
                  <a:srgbClr val="000000"/>
                </a:solidFill>
                <a:cs typeface="Calibri" panose="020F0502020204030204"/>
              </a:rPr>
              <a:t>See Christopher Manning course at Stanford University</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5965177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7396"/>
            <a:ext cx="12191999" cy="615553"/>
          </a:xfrm>
          <a:prstGeom prst="rect">
            <a:avLst/>
          </a:prstGeom>
        </p:spPr>
        <p:txBody>
          <a:bodyPr wrap="squar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4093428"/>
          </a:xfrm>
          <a:prstGeom prst="rect">
            <a:avLst/>
          </a:prstGeom>
        </p:spPr>
        <p:txBody>
          <a:bodyPr wrap="square">
            <a:spAutoFit/>
          </a:bodyPr>
          <a:lstStyle/>
          <a:p>
            <a:r>
              <a:rPr lang="pt-BR" sz="2000" dirty="0"/>
              <a:t>Solve this system of equations  using Python linear algebra module</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numpy</a:t>
            </a:r>
            <a:r>
              <a:rPr lang="en-US" altLang="en-US" sz="2000" dirty="0">
                <a:solidFill>
                  <a:srgbClr val="000000"/>
                </a:solidFill>
                <a:cs typeface="Calibri" panose="020F0502020204030204"/>
              </a:rPr>
              <a:t> as np</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X = [1000.0, 1300, 1400, 1700,2500]</a:t>
            </a:r>
          </a:p>
          <a:p>
            <a:r>
              <a:rPr lang="en-US" altLang="en-US" sz="2000" dirty="0">
                <a:solidFill>
                  <a:srgbClr val="000000"/>
                </a:solidFill>
                <a:cs typeface="Calibri" panose="020F0502020204030204"/>
              </a:rPr>
              <a:t>Y = [ 2000, 2100, 2500, 2600, 4000]</a:t>
            </a:r>
          </a:p>
          <a:p>
            <a:r>
              <a:rPr lang="en-US" altLang="en-US" sz="2000" dirty="0" err="1">
                <a:solidFill>
                  <a:srgbClr val="000000"/>
                </a:solidFill>
                <a:cs typeface="Calibri" panose="020F0502020204030204"/>
              </a:rPr>
              <a:t>pl.figure</a:t>
            </a:r>
            <a:r>
              <a:rPr lang="en-US" altLang="en-US" sz="2000" dirty="0">
                <a:solidFill>
                  <a:srgbClr val="000000"/>
                </a:solidFill>
                <a:cs typeface="Calibri" panose="020F0502020204030204"/>
              </a:rPr>
              <a:t>()</a:t>
            </a:r>
          </a:p>
          <a:p>
            <a:r>
              <a:rPr lang="en-US" altLang="en-US" sz="2000" dirty="0" err="1">
                <a:solidFill>
                  <a:srgbClr val="000000"/>
                </a:solidFill>
                <a:cs typeface="Calibri" panose="020F0502020204030204"/>
              </a:rPr>
              <a:t>pl.scatter</a:t>
            </a:r>
            <a:r>
              <a:rPr lang="en-US" altLang="en-US" sz="2000" dirty="0">
                <a:solidFill>
                  <a:srgbClr val="000000"/>
                </a:solidFill>
                <a:cs typeface="Calibri" panose="020F0502020204030204"/>
              </a:rPr>
              <a:t>(X,Y)</a:t>
            </a:r>
          </a:p>
          <a:p>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pl.show</a:t>
            </a:r>
            <a:r>
              <a:rPr lang="en-US" altLang="en-US" sz="2000" dirty="0">
                <a:solidFill>
                  <a:srgbClr val="000000"/>
                </a:solidFill>
                <a:cs typeface="Calibri" panose="020F0502020204030204"/>
              </a:rPr>
              <a:t>()</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F0C7CB5-E889-4E98-B98D-F3A15A036667}"/>
              </a:ext>
            </a:extLst>
          </p:cNvPr>
          <p:cNvPicPr>
            <a:picLocks noChangeAspect="1"/>
          </p:cNvPicPr>
          <p:nvPr/>
        </p:nvPicPr>
        <p:blipFill>
          <a:blip r:embed="rId2"/>
          <a:stretch>
            <a:fillRect/>
          </a:stretch>
        </p:blipFill>
        <p:spPr>
          <a:xfrm>
            <a:off x="4583475" y="2489733"/>
            <a:ext cx="3025050" cy="1878533"/>
          </a:xfrm>
          <a:prstGeom prst="rect">
            <a:avLst/>
          </a:prstGeom>
        </p:spPr>
      </p:pic>
    </p:spTree>
    <p:extLst>
      <p:ext uri="{BB962C8B-B14F-4D97-AF65-F5344CB8AC3E}">
        <p14:creationId xmlns:p14="http://schemas.microsoft.com/office/powerpoint/2010/main" val="203935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7628" y="0"/>
            <a:ext cx="8677760" cy="615553"/>
          </a:xfrm>
          <a:prstGeom prst="rect">
            <a:avLst/>
          </a:prstGeom>
        </p:spPr>
        <p:txBody>
          <a:bodyPr wrap="none" anchor="t">
            <a:spAutoFit/>
          </a:bodyPr>
          <a:lstStyle/>
          <a:p>
            <a:r>
              <a:rPr lang="en-US" sz="3400" b="1" dirty="0"/>
              <a:t>Mathematics of ML: system of linear equations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4093428"/>
          </a:xfrm>
          <a:prstGeom prst="rect">
            <a:avLst/>
          </a:prstGeom>
        </p:spPr>
        <p:txBody>
          <a:bodyPr wrap="square">
            <a:spAutoFit/>
          </a:bodyPr>
          <a:lstStyle/>
          <a:p>
            <a:r>
              <a:rPr lang="pt-BR" sz="2000" dirty="0"/>
              <a:t>Solve this system using Python linear algebra module</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numpy</a:t>
            </a:r>
            <a:r>
              <a:rPr lang="en-US" altLang="en-US" sz="2000" dirty="0">
                <a:solidFill>
                  <a:srgbClr val="000000"/>
                </a:solidFill>
                <a:cs typeface="Calibri" panose="020F0502020204030204"/>
              </a:rPr>
              <a:t> as np</a:t>
            </a:r>
          </a:p>
          <a:p>
            <a:r>
              <a:rPr lang="en-US" altLang="en-US" sz="2000" dirty="0">
                <a:solidFill>
                  <a:srgbClr val="000000"/>
                </a:solidFill>
                <a:cs typeface="Calibri" panose="020F0502020204030204"/>
              </a:rPr>
              <a:t>     </a:t>
            </a:r>
          </a:p>
          <a:p>
            <a:r>
              <a:rPr lang="en-US" altLang="en-US" sz="2000" dirty="0">
                <a:solidFill>
                  <a:srgbClr val="000000"/>
                </a:solidFill>
                <a:cs typeface="Calibri" panose="020F0502020204030204"/>
              </a:rPr>
              <a:t>X = [1000.0, 1300, 1400, 1700,2500]</a:t>
            </a:r>
          </a:p>
          <a:p>
            <a:r>
              <a:rPr lang="en-US" altLang="en-US" sz="2000" dirty="0">
                <a:solidFill>
                  <a:srgbClr val="000000"/>
                </a:solidFill>
                <a:cs typeface="Calibri" panose="020F0502020204030204"/>
              </a:rPr>
              <a:t>Y = [ 2000, 2100, 2500, 2600, 4000]</a:t>
            </a:r>
          </a:p>
          <a:p>
            <a:r>
              <a:rPr lang="en-US" altLang="en-US" sz="2000" dirty="0" err="1">
                <a:solidFill>
                  <a:srgbClr val="000000"/>
                </a:solidFill>
                <a:cs typeface="Calibri" panose="020F0502020204030204"/>
              </a:rPr>
              <a:t>pl.figure</a:t>
            </a:r>
            <a:r>
              <a:rPr lang="en-US" altLang="en-US" sz="2000" dirty="0">
                <a:solidFill>
                  <a:srgbClr val="000000"/>
                </a:solidFill>
                <a:cs typeface="Calibri" panose="020F0502020204030204"/>
              </a:rPr>
              <a:t>()</a:t>
            </a:r>
          </a:p>
          <a:p>
            <a:r>
              <a:rPr lang="en-US" altLang="en-US" sz="2000" dirty="0" err="1">
                <a:solidFill>
                  <a:srgbClr val="000000"/>
                </a:solidFill>
                <a:cs typeface="Calibri" panose="020F0502020204030204"/>
              </a:rPr>
              <a:t>pl.scatter</a:t>
            </a:r>
            <a:r>
              <a:rPr lang="en-US" altLang="en-US" sz="2000" dirty="0">
                <a:solidFill>
                  <a:srgbClr val="000000"/>
                </a:solidFill>
                <a:cs typeface="Calibri" panose="020F0502020204030204"/>
              </a:rPr>
              <a:t>(X,Y)</a:t>
            </a:r>
          </a:p>
          <a:p>
            <a:r>
              <a:rPr lang="en-US" altLang="en-US" sz="2000" dirty="0">
                <a:solidFill>
                  <a:srgbClr val="000000"/>
                </a:solidFill>
                <a:cs typeface="Calibri" panose="020F0502020204030204"/>
              </a:rPr>
              <a:t> </a:t>
            </a:r>
            <a:r>
              <a:rPr lang="en-US" altLang="en-US" sz="2000" dirty="0" err="1">
                <a:solidFill>
                  <a:srgbClr val="000000"/>
                </a:solidFill>
                <a:cs typeface="Calibri" panose="020F0502020204030204"/>
              </a:rPr>
              <a:t>pl.show</a:t>
            </a:r>
            <a:r>
              <a:rPr lang="en-US" altLang="en-US" sz="2000" dirty="0">
                <a:solidFill>
                  <a:srgbClr val="000000"/>
                </a:solidFill>
                <a:cs typeface="Calibri" panose="020F0502020204030204"/>
              </a:rPr>
              <a:t>()</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F0C7CB5-E889-4E98-B98D-F3A15A036667}"/>
              </a:ext>
            </a:extLst>
          </p:cNvPr>
          <p:cNvPicPr>
            <a:picLocks noChangeAspect="1"/>
          </p:cNvPicPr>
          <p:nvPr/>
        </p:nvPicPr>
        <p:blipFill>
          <a:blip r:embed="rId2"/>
          <a:stretch>
            <a:fillRect/>
          </a:stretch>
        </p:blipFill>
        <p:spPr>
          <a:xfrm>
            <a:off x="4583475" y="2489733"/>
            <a:ext cx="3025050" cy="1878533"/>
          </a:xfrm>
          <a:prstGeom prst="rect">
            <a:avLst/>
          </a:prstGeom>
        </p:spPr>
      </p:pic>
    </p:spTree>
    <p:extLst>
      <p:ext uri="{BB962C8B-B14F-4D97-AF65-F5344CB8AC3E}">
        <p14:creationId xmlns:p14="http://schemas.microsoft.com/office/powerpoint/2010/main" val="3691573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614" y="53110"/>
            <a:ext cx="8466998" cy="615553"/>
          </a:xfrm>
          <a:prstGeom prst="rect">
            <a:avLst/>
          </a:prstGeom>
        </p:spPr>
        <p:txBody>
          <a:bodyPr wrap="none" anchor="t">
            <a:spAutoFit/>
          </a:bodyPr>
          <a:lstStyle/>
          <a:p>
            <a:r>
              <a:rPr lang="en-US" sz="3400" b="1" dirty="0"/>
              <a:t>Mathematics of ML: system of linear </a:t>
            </a:r>
            <a:r>
              <a:rPr lang="en-US" sz="3400" b="1" dirty="0" err="1"/>
              <a:t>equtions</a:t>
            </a:r>
            <a:endParaRPr lang="en-US" sz="3400" b="1" dirty="0"/>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247864"/>
          </a:xfrm>
          <a:prstGeom prst="rect">
            <a:avLst/>
          </a:prstGeom>
        </p:spPr>
        <p:txBody>
          <a:bodyPr wrap="square">
            <a:spAutoFit/>
          </a:bodyPr>
          <a:lstStyle/>
          <a:p>
            <a:r>
              <a:rPr lang="pt-BR" sz="2000" dirty="0"/>
              <a:t>Solve this system using Scipy optimization library</a:t>
            </a:r>
          </a:p>
          <a:p>
            <a:r>
              <a:rPr lang="en-US" altLang="en-US" sz="2000" dirty="0">
                <a:solidFill>
                  <a:srgbClr val="000000"/>
                </a:solidFill>
                <a:cs typeface="Calibri" panose="020F0502020204030204"/>
              </a:rPr>
              <a:t>      </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import </a:t>
            </a:r>
            <a:r>
              <a:rPr lang="en-US" altLang="en-US" sz="2000" dirty="0" err="1">
                <a:solidFill>
                  <a:srgbClr val="000000"/>
                </a:solidFill>
                <a:cs typeface="Calibri" panose="020F0502020204030204"/>
              </a:rPr>
              <a:t>matplotlib.pyplot</a:t>
            </a:r>
            <a:r>
              <a:rPr lang="en-US" altLang="en-US" sz="2000" dirty="0">
                <a:solidFill>
                  <a:srgbClr val="000000"/>
                </a:solidFill>
                <a:cs typeface="Calibri" panose="020F0502020204030204"/>
              </a:rPr>
              <a:t> as pl</a:t>
            </a:r>
            <a:endParaRPr lang="en-US" sz="2000" dirty="0"/>
          </a:p>
          <a:p>
            <a:r>
              <a:rPr lang="en-US" sz="2000" dirty="0"/>
              <a:t>import </a:t>
            </a:r>
            <a:r>
              <a:rPr lang="en-US" sz="2000" dirty="0" err="1"/>
              <a:t>numpy</a:t>
            </a:r>
            <a:r>
              <a:rPr lang="en-US" sz="2000" dirty="0"/>
              <a:t> as np</a:t>
            </a:r>
          </a:p>
          <a:p>
            <a:endParaRPr lang="en-US" sz="2000" dirty="0"/>
          </a:p>
          <a:p>
            <a:r>
              <a:rPr lang="en-US" sz="2000" dirty="0"/>
              <a:t>import </a:t>
            </a:r>
            <a:r>
              <a:rPr lang="en-US" sz="2000" dirty="0" err="1"/>
              <a:t>scipy.optimize</a:t>
            </a:r>
            <a:r>
              <a:rPr lang="en-US" sz="2000" dirty="0"/>
              <a:t> as so</a:t>
            </a:r>
          </a:p>
          <a:p>
            <a:endParaRPr lang="en-US" sz="2000" dirty="0"/>
          </a:p>
          <a:p>
            <a:r>
              <a:rPr lang="en-US" sz="2000" dirty="0"/>
              <a:t>def </a:t>
            </a:r>
            <a:r>
              <a:rPr lang="en-US" sz="2000" dirty="0" err="1"/>
              <a:t>func_line</a:t>
            </a:r>
            <a:r>
              <a:rPr lang="en-US" sz="2000" dirty="0"/>
              <a:t>(x, a, b):</a:t>
            </a:r>
          </a:p>
          <a:p>
            <a:r>
              <a:rPr lang="en-US" sz="2000" dirty="0"/>
              <a:t>    return a * x  + b</a:t>
            </a:r>
          </a:p>
          <a:p>
            <a:r>
              <a:rPr lang="en-US" sz="2000" dirty="0"/>
              <a:t>X =</a:t>
            </a:r>
            <a:r>
              <a:rPr lang="en-US" sz="2000" dirty="0" err="1"/>
              <a:t>np.array</a:t>
            </a:r>
            <a:r>
              <a:rPr lang="en-US" sz="2000" dirty="0"/>
              <a:t>( [1000.0, 1300, 1400, 1700,2500])</a:t>
            </a:r>
          </a:p>
          <a:p>
            <a:r>
              <a:rPr lang="en-US" sz="2000" dirty="0"/>
              <a:t>Y =</a:t>
            </a:r>
            <a:r>
              <a:rPr lang="en-US" sz="2000" dirty="0" err="1"/>
              <a:t>np.array</a:t>
            </a:r>
            <a:r>
              <a:rPr lang="en-US" sz="2000" dirty="0"/>
              <a:t>( [ 2000, 2100, 2500, 2600, 4000])</a:t>
            </a:r>
          </a:p>
          <a:p>
            <a:r>
              <a:rPr lang="en-US" sz="2000" dirty="0" err="1"/>
              <a:t>pl.figure</a:t>
            </a:r>
            <a:r>
              <a:rPr lang="en-US" sz="2000" dirty="0"/>
              <a:t>()</a:t>
            </a:r>
          </a:p>
          <a:p>
            <a:r>
              <a:rPr lang="en-US" sz="2000" dirty="0" err="1"/>
              <a:t>pl.scatter</a:t>
            </a:r>
            <a:r>
              <a:rPr lang="en-US" sz="2000" dirty="0"/>
              <a:t>(X,Y)   </a:t>
            </a:r>
          </a:p>
          <a:p>
            <a:r>
              <a:rPr lang="en-US" sz="2000" dirty="0" err="1"/>
              <a:t>popt</a:t>
            </a:r>
            <a:r>
              <a:rPr lang="en-US" sz="2000" dirty="0"/>
              <a:t>, </a:t>
            </a:r>
            <a:r>
              <a:rPr lang="en-US" sz="2000" dirty="0" err="1"/>
              <a:t>pcov</a:t>
            </a:r>
            <a:r>
              <a:rPr lang="en-US" sz="2000" dirty="0"/>
              <a:t> = </a:t>
            </a:r>
            <a:r>
              <a:rPr lang="en-US" sz="2000" dirty="0" err="1"/>
              <a:t>so.curve_fit</a:t>
            </a:r>
            <a:r>
              <a:rPr lang="en-US" sz="2000" dirty="0"/>
              <a:t>(</a:t>
            </a:r>
            <a:r>
              <a:rPr lang="en-US" sz="2000" dirty="0" err="1"/>
              <a:t>func_line,X</a:t>
            </a:r>
            <a:r>
              <a:rPr lang="en-US" sz="2000" dirty="0"/>
              <a:t>, Y)</a:t>
            </a:r>
          </a:p>
          <a:p>
            <a:r>
              <a:rPr lang="en-US" sz="2000" dirty="0" err="1"/>
              <a:t>yExp</a:t>
            </a:r>
            <a:r>
              <a:rPr lang="en-US" sz="2000" dirty="0"/>
              <a:t> = </a:t>
            </a:r>
            <a:r>
              <a:rPr lang="en-US" sz="2000" dirty="0" err="1"/>
              <a:t>func_line</a:t>
            </a:r>
            <a:r>
              <a:rPr lang="en-US" sz="2000" dirty="0"/>
              <a:t>(</a:t>
            </a:r>
            <a:r>
              <a:rPr lang="en-US" sz="2000" dirty="0" err="1"/>
              <a:t>X,popt</a:t>
            </a:r>
            <a:r>
              <a:rPr lang="en-US" sz="2000" dirty="0"/>
              <a:t>[0], </a:t>
            </a:r>
            <a:r>
              <a:rPr lang="en-US" sz="2000" dirty="0" err="1"/>
              <a:t>popt</a:t>
            </a:r>
            <a:r>
              <a:rPr lang="en-US" sz="2000" dirty="0"/>
              <a:t>[1])</a:t>
            </a:r>
          </a:p>
          <a:p>
            <a:r>
              <a:rPr lang="en-US" sz="2000" dirty="0" err="1"/>
              <a:t>pl.plot</a:t>
            </a:r>
            <a:r>
              <a:rPr lang="en-US" sz="2000" dirty="0"/>
              <a:t>(</a:t>
            </a:r>
            <a:r>
              <a:rPr lang="en-US" sz="2000" dirty="0" err="1"/>
              <a:t>X,yExp</a:t>
            </a:r>
            <a:r>
              <a:rPr lang="en-US" sz="2000" dirty="0"/>
              <a:t>, label = 'fitted line')</a:t>
            </a:r>
          </a:p>
          <a:p>
            <a:r>
              <a:rPr lang="en-US" sz="2000" dirty="0" err="1"/>
              <a:t>pl.show</a:t>
            </a:r>
            <a:r>
              <a:rPr lang="en-US" sz="2000" dirty="0"/>
              <a:t>()</a:t>
            </a:r>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6" name="Picture 5">
            <a:extLst>
              <a:ext uri="{FF2B5EF4-FFF2-40B4-BE49-F238E27FC236}">
                <a16:creationId xmlns:a16="http://schemas.microsoft.com/office/drawing/2014/main" id="{92B4E347-3ACD-4EBF-9D45-36647E98AECB}"/>
              </a:ext>
            </a:extLst>
          </p:cNvPr>
          <p:cNvPicPr>
            <a:picLocks noChangeAspect="1"/>
          </p:cNvPicPr>
          <p:nvPr/>
        </p:nvPicPr>
        <p:blipFill>
          <a:blip r:embed="rId2"/>
          <a:stretch>
            <a:fillRect/>
          </a:stretch>
        </p:blipFill>
        <p:spPr>
          <a:xfrm>
            <a:off x="5965658" y="2167447"/>
            <a:ext cx="4014634" cy="2521511"/>
          </a:xfrm>
          <a:prstGeom prst="rect">
            <a:avLst/>
          </a:prstGeom>
        </p:spPr>
      </p:pic>
    </p:spTree>
    <p:extLst>
      <p:ext uri="{BB962C8B-B14F-4D97-AF65-F5344CB8AC3E}">
        <p14:creationId xmlns:p14="http://schemas.microsoft.com/office/powerpoint/2010/main" val="1224492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47766" y="180754"/>
            <a:ext cx="6275885" cy="615553"/>
          </a:xfrm>
          <a:prstGeom prst="rect">
            <a:avLst/>
          </a:prstGeom>
        </p:spPr>
        <p:txBody>
          <a:bodyPr wrap="none" anchor="t">
            <a:spAutoFit/>
          </a:bodyPr>
          <a:lstStyle/>
          <a:p>
            <a:r>
              <a:rPr lang="en-US" sz="34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98666" y="1241205"/>
                <a:ext cx="11358182" cy="5870710"/>
              </a:xfrm>
              <a:prstGeom prst="rect">
                <a:avLst/>
              </a:prstGeom>
            </p:spPr>
            <p:txBody>
              <a:bodyPr wrap="square">
                <a:spAutoFit/>
              </a:bodyPr>
              <a:lstStyle/>
              <a:p>
                <a:r>
                  <a:rPr lang="pt-BR" sz="2000" dirty="0"/>
                  <a:t>In the previous slide scipy function </a:t>
                </a:r>
                <a:r>
                  <a:rPr lang="pt-BR" sz="2000" b="1" dirty="0"/>
                  <a:t>curve_fit </a:t>
                </a:r>
                <a:r>
                  <a:rPr lang="pt-BR" sz="2000" dirty="0"/>
                  <a:t>was used to find a line that fits the given data. Ib the  following slides we will explore the approach implemented  in curve_fit.</a:t>
                </a:r>
              </a:p>
              <a:p>
                <a:endParaRPr lang="pt-BR" sz="2000" dirty="0"/>
              </a:p>
              <a:p>
                <a:r>
                  <a:rPr lang="pt-BR" sz="2000" b="1" i="1" dirty="0"/>
                  <a:t>Least squares </a:t>
                </a:r>
                <a:r>
                  <a:rPr lang="pt-BR" sz="2000" dirty="0"/>
                  <a:t>approach: minimize the sum of squared differences between the model line and the data points</a:t>
                </a:r>
              </a:p>
              <a:p>
                <a14:m>
                  <m:oMath xmlns:m="http://schemas.openxmlformats.org/officeDocument/2006/math">
                    <m:nary>
                      <m:naryPr>
                        <m:chr m:val="∑"/>
                        <m:ctrlPr>
                          <a:rPr lang="pt-BR"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pt-BR" sz="2000" i="1" smtClean="0">
                            <a:latin typeface="Cambria Math" panose="02040503050406030204" pitchFamily="18" charset="0"/>
                          </a:rPr>
                          <m:t>=0</m:t>
                        </m:r>
                      </m:sub>
                      <m:sup>
                        <m:r>
                          <a:rPr lang="pt-BR" sz="2000" i="1" smtClean="0">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e>
                            </m:d>
                          </m:e>
                          <m:sup>
                            <m:r>
                              <a:rPr lang="en-US" sz="2000" b="0" i="1" smtClean="0">
                                <a:latin typeface="Cambria Math" panose="02040503050406030204" pitchFamily="18" charset="0"/>
                              </a:rPr>
                              <m:t>2</m:t>
                            </m:r>
                          </m:sup>
                        </m:sSup>
                      </m:e>
                    </m:nary>
                  </m:oMath>
                </a14:m>
                <a:r>
                  <a:rPr lang="pt-BR" sz="2000" dirty="0">
                    <a:sym typeface="Wingdings" panose="05000000000000000000" pitchFamily="2" charset="2"/>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𝑚𝑖𝑛</m:t>
                        </m:r>
                      </m:e>
                      <m:sub>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sub>
                    </m:sSub>
                  </m:oMath>
                </a14:m>
                <a:endParaRPr lang="pt-BR" sz="2000" dirty="0"/>
              </a:p>
              <a:p>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sSup>
                            <m:sSupPr>
                              <m:ctrlPr>
                                <a:rPr lang="pt-BR" sz="2000" i="1">
                                  <a:latin typeface="Cambria Math" panose="02040503050406030204" pitchFamily="18" charset="0"/>
                                </a:rPr>
                              </m:ctrlPr>
                            </m:sSupPr>
                            <m:e>
                              <m:r>
                                <a:rPr lang="en-US" sz="2000" b="0" i="1" smtClean="0">
                                  <a:latin typeface="Cambria Math" panose="02040503050406030204" pitchFamily="18" charset="0"/>
                                </a:rPr>
                                <m:t>𝑎</m:t>
                              </m:r>
                            </m:e>
                            <m:sup>
                              <m:r>
                                <a:rPr lang="en-US" sz="2000" i="1">
                                  <a:latin typeface="Cambria Math" panose="02040503050406030204" pitchFamily="18" charset="0"/>
                                </a:rPr>
                                <m:t>∗</m:t>
                              </m:r>
                            </m:sup>
                          </m:sSup>
                          <m:r>
                            <a:rPr lang="en-US" sz="2000" i="1">
                              <a:latin typeface="Cambria Math" panose="02040503050406030204" pitchFamily="18" charset="0"/>
                            </a:rPr>
                            <m:t>,</m:t>
                          </m:r>
                          <m:sSup>
                            <m:sSupPr>
                              <m:ctrlPr>
                                <a:rPr lang="pt-BR" sz="2000" i="1">
                                  <a:latin typeface="Cambria Math" panose="02040503050406030204" pitchFamily="18" charset="0"/>
                                </a:rPr>
                              </m:ctrlPr>
                            </m:sSupPr>
                            <m:e>
                              <m:r>
                                <a:rPr lang="en-US" sz="2000" i="1">
                                  <a:latin typeface="Cambria Math" panose="02040503050406030204" pitchFamily="18" charset="0"/>
                                </a:rPr>
                                <m:t>𝑏</m:t>
                              </m:r>
                            </m:e>
                            <m:sup>
                              <m:r>
                                <a:rPr lang="en-US" sz="2000" i="1">
                                  <a:latin typeface="Cambria Math" panose="02040503050406030204" pitchFamily="18" charset="0"/>
                                </a:rPr>
                                <m:t>∗</m:t>
                              </m:r>
                            </m:sup>
                          </m:sSup>
                        </m:e>
                      </m:d>
                      <m:r>
                        <a:rPr lang="en-US" sz="2000" b="0" i="1" smtClean="0">
                          <a:latin typeface="Cambria Math" panose="02040503050406030204" pitchFamily="18" charset="0"/>
                        </a:rPr>
                        <m:t>=</m:t>
                      </m:r>
                      <m:sSub>
                        <m:sSubPr>
                          <m:ctrlPr>
                            <a:rPr lang="pt-BR" sz="2000" i="1">
                              <a:latin typeface="Cambria Math" panose="02040503050406030204" pitchFamily="18" charset="0"/>
                            </a:rPr>
                          </m:ctrlPr>
                        </m:sSubPr>
                        <m:e>
                          <m:r>
                            <a:rPr lang="en-US" sz="2000" b="0" i="1" smtClean="0">
                              <a:latin typeface="Cambria Math" panose="02040503050406030204" pitchFamily="18" charset="0"/>
                            </a:rPr>
                            <m:t>𝑎𝑟𝑔</m:t>
                          </m:r>
                          <m:r>
                            <a:rPr lang="en-US" sz="2000" i="1">
                              <a:latin typeface="Cambria Math" panose="02040503050406030204" pitchFamily="18" charset="0"/>
                            </a:rPr>
                            <m:t>𝑚𝑖𝑛</m:t>
                          </m:r>
                        </m:e>
                        <m:sub>
                          <m:r>
                            <a:rPr lang="en-US" sz="2000" i="1">
                              <a:latin typeface="Cambria Math" panose="02040503050406030204" pitchFamily="18" charset="0"/>
                            </a:rPr>
                            <m:t>𝑎</m:t>
                          </m:r>
                          <m:r>
                            <a:rPr lang="en-US" sz="2000" i="1">
                              <a:latin typeface="Cambria Math" panose="02040503050406030204" pitchFamily="18" charset="0"/>
                            </a:rPr>
                            <m:t>,</m:t>
                          </m:r>
                          <m:r>
                            <a:rPr lang="en-US" sz="2000" i="1">
                              <a:latin typeface="Cambria Math" panose="02040503050406030204" pitchFamily="18" charset="0"/>
                            </a:rPr>
                            <m:t>𝑏</m:t>
                          </m:r>
                        </m:sub>
                      </m:sSub>
                      <m:r>
                        <a:rPr lang="en-US" sz="2000" b="0" i="1" smtClean="0">
                          <a:latin typeface="Cambria Math" panose="02040503050406030204" pitchFamily="18" charset="0"/>
                        </a:rPr>
                        <m:t>(</m:t>
                      </m:r>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e>
                              </m:d>
                            </m:e>
                            <m:sup>
                              <m:r>
                                <a:rPr lang="en-US" sz="2000" i="1">
                                  <a:latin typeface="Cambria Math" panose="02040503050406030204" pitchFamily="18" charset="0"/>
                                </a:rPr>
                                <m:t>2</m:t>
                              </m:r>
                            </m:sup>
                          </m:sSup>
                          <m:r>
                            <a:rPr lang="en-US" sz="2000" b="0" i="1" smtClean="0">
                              <a:latin typeface="Cambria Math" panose="02040503050406030204" pitchFamily="18" charset="0"/>
                            </a:rPr>
                            <m:t>)</m:t>
                          </m:r>
                        </m:e>
                      </m:nary>
                    </m:oMath>
                  </m:oMathPara>
                </a14:m>
                <a:endParaRPr lang="pt-BR" sz="2000" dirty="0"/>
              </a:p>
              <a:p>
                <a:endParaRPr lang="pt-BR" sz="2000" dirty="0"/>
              </a:p>
              <a:p>
                <a:r>
                  <a:rPr lang="pt-BR" sz="2000" dirty="0"/>
                  <a:t>Let us explore the shape of sum of suqares as a function of a and b.</a:t>
                </a:r>
              </a:p>
              <a:p>
                <a:r>
                  <a:rPr lang="pt-BR" sz="2000" dirty="0"/>
                  <a:t>To plot this function we need 3d space. However, we start by fixing a value for </a:t>
                </a:r>
                <a14:m>
                  <m:oMath xmlns:m="http://schemas.openxmlformats.org/officeDocument/2006/math">
                    <m:r>
                      <a:rPr lang="en-US" sz="2000" i="1">
                        <a:latin typeface="Cambria Math" panose="02040503050406030204" pitchFamily="18" charset="0"/>
                      </a:rPr>
                      <m:t>𝑏</m:t>
                    </m:r>
                  </m:oMath>
                </a14:m>
                <a:r>
                  <a:rPr lang="pt-BR" sz="2000" dirty="0"/>
                  <a:t>=475 and plot sum of squares as a function of one variable </a:t>
                </a:r>
                <a14:m>
                  <m:oMath xmlns:m="http://schemas.openxmlformats.org/officeDocument/2006/math">
                    <m:r>
                      <a:rPr lang="en-US" sz="2000" i="1">
                        <a:latin typeface="Cambria Math" panose="02040503050406030204" pitchFamily="18" charset="0"/>
                      </a:rPr>
                      <m:t>𝑎</m:t>
                    </m:r>
                  </m:oMath>
                </a14:m>
                <a:r>
                  <a:rPr lang="pt-BR" sz="2000" dirty="0"/>
                  <a:t>, in 2d space. We can see (next slide) that smallest sum of squares value (1000) is achieved when a=1.37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98666" y="1241205"/>
                <a:ext cx="11358182" cy="5870710"/>
              </a:xfrm>
              <a:prstGeom prst="rect">
                <a:avLst/>
              </a:prstGeom>
              <a:blipFill>
                <a:blip r:embed="rId2"/>
                <a:stretch>
                  <a:fillRect l="-3274" t="-623" r="-376"/>
                </a:stretch>
              </a:blipFill>
            </p:spPr>
            <p:txBody>
              <a:bodyPr/>
              <a:lstStyle/>
              <a:p>
                <a:r>
                  <a:rPr lang="en-US">
                    <a:noFill/>
                  </a:rPr>
                  <a:t> </a:t>
                </a:r>
              </a:p>
            </p:txBody>
          </p:sp>
        </mc:Fallback>
      </mc:AlternateContent>
    </p:spTree>
    <p:extLst>
      <p:ext uri="{BB962C8B-B14F-4D97-AF65-F5344CB8AC3E}">
        <p14:creationId xmlns:p14="http://schemas.microsoft.com/office/powerpoint/2010/main" val="799152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4211" y="102547"/>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endParaRPr lang="pt-BR" sz="1000" dirty="0"/>
          </a:p>
          <a:p>
            <a:r>
              <a:rPr lang="pt-BR" sz="1600" dirty="0"/>
              <a:t>import matplotlib.pyplot as pl</a:t>
            </a:r>
          </a:p>
          <a:p>
            <a:r>
              <a:rPr lang="pt-BR" sz="1600" dirty="0"/>
              <a:t>import numpy as np</a:t>
            </a:r>
          </a:p>
          <a:p>
            <a:r>
              <a:rPr lang="pt-BR" sz="1600" dirty="0"/>
              <a:t>X =np.array( [1000.0, 1300, 1400, 1700,2500])</a:t>
            </a:r>
          </a:p>
          <a:p>
            <a:r>
              <a:rPr lang="pt-BR" sz="1600" dirty="0"/>
              <a:t>Y =np.array( [ 2000, 2100, 2500, 2600, 4000])</a:t>
            </a:r>
          </a:p>
          <a:p>
            <a:r>
              <a:rPr lang="pt-BR" sz="1600" dirty="0"/>
              <a:t>def sum_sq(a,b):</a:t>
            </a:r>
          </a:p>
          <a:p>
            <a:r>
              <a:rPr lang="pt-BR" sz="1600" dirty="0"/>
              <a:t>    s = np.zeros(len(a))</a:t>
            </a:r>
          </a:p>
          <a:p>
            <a:r>
              <a:rPr lang="pt-BR" sz="1600" dirty="0"/>
              <a:t>    for i in range(len(a)):</a:t>
            </a:r>
          </a:p>
          <a:p>
            <a:r>
              <a:rPr lang="pt-BR" sz="1600" dirty="0"/>
              <a:t>       s[i]=sum((a[i]*X+b-Y)*(a[i]*X+b-Y))</a:t>
            </a:r>
          </a:p>
          <a:p>
            <a:r>
              <a:rPr lang="pt-BR" sz="1600" dirty="0"/>
              <a:t>    return s</a:t>
            </a:r>
          </a:p>
          <a:p>
            <a:endParaRPr lang="pt-BR" sz="1600" dirty="0"/>
          </a:p>
          <a:p>
            <a:r>
              <a:rPr lang="pt-BR" sz="1600" dirty="0"/>
              <a:t>pl.figure()</a:t>
            </a:r>
          </a:p>
          <a:p>
            <a:r>
              <a:rPr lang="pt-BR" sz="1600" dirty="0"/>
              <a:t>a = np.array([1,1.2,1.3,1.4,1.5,1.6,1.7,1.8,1.9,2.0,2.1,2.2,2.3])</a:t>
            </a:r>
          </a:p>
          <a:p>
            <a:r>
              <a:rPr lang="pt-BR" sz="1600" dirty="0"/>
              <a:t>b=0.1</a:t>
            </a:r>
          </a:p>
          <a:p>
            <a:r>
              <a:rPr lang="pt-BR" sz="1600" dirty="0"/>
              <a:t>Y_sum_sq = sum_sq(a,b)</a:t>
            </a:r>
          </a:p>
          <a:p>
            <a:r>
              <a:rPr lang="pt-BR" sz="1600" dirty="0"/>
              <a:t>pl.plot(a,Y_sum_sq, label = 'fitted line')</a:t>
            </a:r>
          </a:p>
          <a:p>
            <a:r>
              <a:rPr lang="pt-BR" sz="1600" dirty="0"/>
              <a:t>pl.show()</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2"/>
          <a:stretch>
            <a:fillRect/>
          </a:stretch>
        </p:blipFill>
        <p:spPr>
          <a:xfrm>
            <a:off x="7846447" y="4336110"/>
            <a:ext cx="3321750" cy="1975033"/>
          </a:xfrm>
          <a:prstGeom prst="rect">
            <a:avLst/>
          </a:prstGeom>
        </p:spPr>
      </p:pic>
      <p:pic>
        <p:nvPicPr>
          <p:cNvPr id="7" name="Picture 6">
            <a:extLst>
              <a:ext uri="{FF2B5EF4-FFF2-40B4-BE49-F238E27FC236}">
                <a16:creationId xmlns:a16="http://schemas.microsoft.com/office/drawing/2014/main" id="{384A67BF-6DE2-4870-81B4-9C5E1FE68B79}"/>
              </a:ext>
            </a:extLst>
          </p:cNvPr>
          <p:cNvPicPr>
            <a:picLocks noChangeAspect="1"/>
          </p:cNvPicPr>
          <p:nvPr/>
        </p:nvPicPr>
        <p:blipFill>
          <a:blip r:embed="rId3"/>
          <a:stretch>
            <a:fillRect/>
          </a:stretch>
        </p:blipFill>
        <p:spPr>
          <a:xfrm>
            <a:off x="7781780" y="1203882"/>
            <a:ext cx="3162454" cy="2435122"/>
          </a:xfrm>
          <a:prstGeom prst="rect">
            <a:avLst/>
          </a:prstGeom>
        </p:spPr>
      </p:pic>
    </p:spTree>
    <p:extLst>
      <p:ext uri="{BB962C8B-B14F-4D97-AF65-F5344CB8AC3E}">
        <p14:creationId xmlns:p14="http://schemas.microsoft.com/office/powerpoint/2010/main" val="13698282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5646" y="30086"/>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24644"/>
          </a:xfrm>
          <a:prstGeom prst="rect">
            <a:avLst/>
          </a:prstGeom>
        </p:spPr>
        <p:txBody>
          <a:bodyPr wrap="square">
            <a:spAutoFit/>
          </a:bodyPr>
          <a:lstStyle/>
          <a:p>
            <a:endParaRPr lang="pt-BR" sz="1000" dirty="0"/>
          </a:p>
          <a:p>
            <a:r>
              <a:rPr lang="pt-BR" sz="1600" dirty="0"/>
              <a:t>import matplotlib.pyplot as pl</a:t>
            </a:r>
          </a:p>
          <a:p>
            <a:r>
              <a:rPr lang="pt-BR" sz="1600" dirty="0"/>
              <a:t>import numpy as np</a:t>
            </a:r>
          </a:p>
          <a:p>
            <a:r>
              <a:rPr lang="pt-BR" sz="1600" dirty="0"/>
              <a:t>X =np.array( [1000.0, 1300, 1400, 1700,2500])</a:t>
            </a:r>
          </a:p>
          <a:p>
            <a:r>
              <a:rPr lang="pt-BR" sz="1600" dirty="0"/>
              <a:t>Y =np.array( [ 2000, 2100, 2500, 2600, 4000])</a:t>
            </a:r>
          </a:p>
          <a:p>
            <a:r>
              <a:rPr lang="pt-BR" sz="1600" dirty="0"/>
              <a:t>def sum_sq(a,b):</a:t>
            </a:r>
          </a:p>
          <a:p>
            <a:r>
              <a:rPr lang="pt-BR" sz="1600" dirty="0"/>
              <a:t>    s = np.zeros(len(a))</a:t>
            </a:r>
          </a:p>
          <a:p>
            <a:r>
              <a:rPr lang="pt-BR" sz="1600" dirty="0"/>
              <a:t>    for i in range(len(a)):</a:t>
            </a:r>
          </a:p>
          <a:p>
            <a:r>
              <a:rPr lang="pt-BR" sz="1600" dirty="0"/>
              <a:t>       s[i]=sum((a[i]*X+b-Y)*(a[i]*X+b-Y))</a:t>
            </a:r>
          </a:p>
          <a:p>
            <a:r>
              <a:rPr lang="pt-BR" sz="1600" dirty="0"/>
              <a:t>    return s</a:t>
            </a:r>
          </a:p>
          <a:p>
            <a:endParaRPr lang="pt-BR" sz="1600" dirty="0"/>
          </a:p>
          <a:p>
            <a:r>
              <a:rPr lang="pt-BR" sz="1600" dirty="0"/>
              <a:t>pl.figure()</a:t>
            </a:r>
          </a:p>
          <a:p>
            <a:r>
              <a:rPr lang="pt-BR" sz="1600" dirty="0"/>
              <a:t>a = np.array([1,1.2,1.3,1.4,1.5,1.6,1.7,1.8,1.9,2.0,2.1,2.2,2.3])</a:t>
            </a:r>
          </a:p>
          <a:p>
            <a:r>
              <a:rPr lang="pt-BR" sz="1600" dirty="0"/>
              <a:t>b=0.1</a:t>
            </a:r>
          </a:p>
          <a:p>
            <a:r>
              <a:rPr lang="pt-BR" sz="1600" dirty="0"/>
              <a:t>Y_sum_sq = sum_sq(a,b)</a:t>
            </a:r>
          </a:p>
          <a:p>
            <a:r>
              <a:rPr lang="pt-BR" sz="1600" dirty="0"/>
              <a:t>pl.plot(a,Y_sum_sq, label = 'fitted line')</a:t>
            </a:r>
          </a:p>
          <a:p>
            <a:r>
              <a:rPr lang="pt-BR" sz="1600" dirty="0"/>
              <a:t>pl.show()</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2"/>
          <a:stretch>
            <a:fillRect/>
          </a:stretch>
        </p:blipFill>
        <p:spPr>
          <a:xfrm>
            <a:off x="7846447" y="4336110"/>
            <a:ext cx="3321750" cy="1975033"/>
          </a:xfrm>
          <a:prstGeom prst="rect">
            <a:avLst/>
          </a:prstGeom>
        </p:spPr>
      </p:pic>
      <p:pic>
        <p:nvPicPr>
          <p:cNvPr id="7" name="Picture 6">
            <a:extLst>
              <a:ext uri="{FF2B5EF4-FFF2-40B4-BE49-F238E27FC236}">
                <a16:creationId xmlns:a16="http://schemas.microsoft.com/office/drawing/2014/main" id="{384A67BF-6DE2-4870-81B4-9C5E1FE68B79}"/>
              </a:ext>
            </a:extLst>
          </p:cNvPr>
          <p:cNvPicPr>
            <a:picLocks noChangeAspect="1"/>
          </p:cNvPicPr>
          <p:nvPr/>
        </p:nvPicPr>
        <p:blipFill>
          <a:blip r:embed="rId3"/>
          <a:stretch>
            <a:fillRect/>
          </a:stretch>
        </p:blipFill>
        <p:spPr>
          <a:xfrm>
            <a:off x="7781780" y="1203882"/>
            <a:ext cx="3162454" cy="2435122"/>
          </a:xfrm>
          <a:prstGeom prst="rect">
            <a:avLst/>
          </a:prstGeom>
        </p:spPr>
      </p:pic>
    </p:spTree>
    <p:extLst>
      <p:ext uri="{BB962C8B-B14F-4D97-AF65-F5344CB8AC3E}">
        <p14:creationId xmlns:p14="http://schemas.microsoft.com/office/powerpoint/2010/main" val="1186928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719" y="26205"/>
            <a:ext cx="7354706" cy="707886"/>
          </a:xfrm>
          <a:prstGeom prst="rect">
            <a:avLst/>
          </a:prstGeom>
        </p:spPr>
        <p:txBody>
          <a:bodyPr wrap="none" anchor="t">
            <a:spAutoFit/>
          </a:bodyPr>
          <a:lstStyle/>
          <a:p>
            <a:r>
              <a:rPr lang="en-US" sz="4000" b="1" dirty="0"/>
              <a:t>Mathematics of ML: least squares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355312"/>
          </a:xfrm>
          <a:prstGeom prst="rect">
            <a:avLst/>
          </a:prstGeom>
        </p:spPr>
        <p:txBody>
          <a:bodyPr wrap="square">
            <a:spAutoFit/>
          </a:bodyPr>
          <a:lstStyle/>
          <a:p>
            <a:endParaRPr lang="pt-BR" sz="1600" dirty="0"/>
          </a:p>
          <a:p>
            <a:r>
              <a:rPr lang="pt-BR" sz="1600" dirty="0"/>
              <a:t>To make a 3D plot :</a:t>
            </a:r>
          </a:p>
          <a:p>
            <a:endParaRPr lang="pt-BR" sz="1000" dirty="0"/>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matplotlib.pyplot</a:t>
            </a:r>
            <a:r>
              <a:rPr lang="en-US" altLang="en-US" sz="1000" dirty="0">
                <a:solidFill>
                  <a:srgbClr val="000000"/>
                </a:solidFill>
                <a:cs typeface="Calibri" panose="020F0502020204030204"/>
              </a:rPr>
              <a:t> as pl</a:t>
            </a:r>
          </a:p>
          <a:p>
            <a:r>
              <a:rPr lang="en-US" altLang="en-US" sz="1000" dirty="0">
                <a:solidFill>
                  <a:srgbClr val="000000"/>
                </a:solidFill>
                <a:cs typeface="Calibri" panose="020F0502020204030204"/>
              </a:rPr>
              <a:t>import </a:t>
            </a:r>
            <a:r>
              <a:rPr lang="en-US" altLang="en-US" sz="1000" dirty="0" err="1">
                <a:solidFill>
                  <a:srgbClr val="000000"/>
                </a:solidFill>
                <a:cs typeface="Calibri" panose="020F0502020204030204"/>
              </a:rPr>
              <a:t>numpy</a:t>
            </a:r>
            <a:r>
              <a:rPr lang="en-US" altLang="en-US" sz="1000" dirty="0">
                <a:solidFill>
                  <a:srgbClr val="000000"/>
                </a:solidFill>
                <a:cs typeface="Calibri" panose="020F0502020204030204"/>
              </a:rPr>
              <a:t> as np</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X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 [1000.0, 1300, 1400, 1700,2500])</a:t>
            </a:r>
          </a:p>
          <a:p>
            <a:r>
              <a:rPr lang="en-US" altLang="en-US" sz="1000" dirty="0">
                <a:solidFill>
                  <a:srgbClr val="000000"/>
                </a:solidFill>
                <a:cs typeface="Calibri" panose="020F0502020204030204"/>
              </a:rPr>
              <a:t>Y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 [ 2000, 2100, 2500, 2600, 4000])</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func_line</a:t>
            </a:r>
            <a:r>
              <a:rPr lang="en-US" altLang="en-US" sz="1000" dirty="0">
                <a:solidFill>
                  <a:srgbClr val="000000"/>
                </a:solidFill>
                <a:cs typeface="Calibri" panose="020F0502020204030204"/>
              </a:rPr>
              <a:t>(x, a, b):</a:t>
            </a:r>
          </a:p>
          <a:p>
            <a:r>
              <a:rPr lang="en-US" altLang="en-US" sz="1000" dirty="0">
                <a:solidFill>
                  <a:srgbClr val="000000"/>
                </a:solidFill>
                <a:cs typeface="Calibri" panose="020F0502020204030204"/>
              </a:rPr>
              <a:t>    return a * x  + b</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def </a:t>
            </a:r>
            <a:r>
              <a:rPr lang="en-US" altLang="en-US" sz="1000" dirty="0" err="1">
                <a:solidFill>
                  <a:srgbClr val="000000"/>
                </a:solidFill>
                <a:cs typeface="Calibri" panose="020F0502020204030204"/>
              </a:rPr>
              <a:t>sum_sq</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s = 0</a:t>
            </a:r>
          </a:p>
          <a:p>
            <a:r>
              <a:rPr lang="en-US" altLang="en-US" sz="1000" dirty="0">
                <a:solidFill>
                  <a:srgbClr val="000000"/>
                </a:solidFill>
                <a:cs typeface="Calibri" panose="020F0502020204030204"/>
              </a:rPr>
              <a:t>    for </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 in range(</a:t>
            </a:r>
            <a:r>
              <a:rPr lang="en-US" altLang="en-US" sz="1000" dirty="0" err="1">
                <a:solidFill>
                  <a:srgbClr val="000000"/>
                </a:solidFill>
                <a:cs typeface="Calibri" panose="020F0502020204030204"/>
              </a:rPr>
              <a:t>len</a:t>
            </a:r>
            <a:r>
              <a:rPr lang="en-US" altLang="en-US" sz="1000" dirty="0">
                <a:solidFill>
                  <a:srgbClr val="000000"/>
                </a:solidFill>
                <a:cs typeface="Calibri" panose="020F0502020204030204"/>
              </a:rPr>
              <a:t>(X)):</a:t>
            </a:r>
          </a:p>
          <a:p>
            <a:r>
              <a:rPr lang="en-US" altLang="en-US" sz="1000" dirty="0">
                <a:solidFill>
                  <a:srgbClr val="000000"/>
                </a:solidFill>
                <a:cs typeface="Calibri" panose="020F0502020204030204"/>
              </a:rPr>
              <a:t>       s=s+(a*X[</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]+b-Y[</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])*(a*X[</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]+b-Y[</a:t>
            </a:r>
            <a:r>
              <a:rPr lang="en-US" altLang="en-US" sz="1000" dirty="0" err="1">
                <a:solidFill>
                  <a:srgbClr val="000000"/>
                </a:solidFill>
                <a:cs typeface="Calibri" panose="020F0502020204030204"/>
              </a:rPr>
              <a:t>i</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    return s</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fig=</a:t>
            </a:r>
            <a:r>
              <a:rPr lang="en-US" altLang="en-US" sz="1000" dirty="0" err="1">
                <a:solidFill>
                  <a:srgbClr val="000000"/>
                </a:solidFill>
                <a:cs typeface="Calibri" panose="020F0502020204030204"/>
              </a:rPr>
              <a:t>pl.figure</a:t>
            </a:r>
            <a:r>
              <a:rPr lang="en-US" altLang="en-US" sz="1000" dirty="0">
                <a:solidFill>
                  <a:srgbClr val="000000"/>
                </a:solidFill>
                <a:cs typeface="Calibri" panose="020F0502020204030204"/>
              </a:rPr>
              <a:t>()</a:t>
            </a:r>
          </a:p>
          <a:p>
            <a:endParaRPr lang="en-US" altLang="en-US" sz="1000" dirty="0">
              <a:solidFill>
                <a:srgbClr val="000000"/>
              </a:solidFill>
              <a:cs typeface="Calibri" panose="020F0502020204030204"/>
            </a:endParaRPr>
          </a:p>
          <a:p>
            <a:r>
              <a:rPr lang="en-US" altLang="en-US" sz="1000" dirty="0">
                <a:solidFill>
                  <a:srgbClr val="000000"/>
                </a:solidFill>
                <a:cs typeface="Calibri" panose="020F0502020204030204"/>
              </a:rPr>
              <a:t>a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([0.5,1.0,1.5,2.0,2.5])</a:t>
            </a:r>
          </a:p>
          <a:p>
            <a:r>
              <a:rPr lang="en-US" altLang="en-US" sz="1000" dirty="0">
                <a:solidFill>
                  <a:srgbClr val="000000"/>
                </a:solidFill>
                <a:cs typeface="Calibri" panose="020F0502020204030204"/>
              </a:rPr>
              <a:t>#b=472</a:t>
            </a:r>
          </a:p>
          <a:p>
            <a:r>
              <a:rPr lang="en-US" altLang="en-US" sz="1000" dirty="0">
                <a:solidFill>
                  <a:srgbClr val="000000"/>
                </a:solidFill>
                <a:cs typeface="Calibri" panose="020F0502020204030204"/>
              </a:rPr>
              <a:t>b = </a:t>
            </a:r>
            <a:r>
              <a:rPr lang="en-US" altLang="en-US" sz="1000" dirty="0" err="1">
                <a:solidFill>
                  <a:srgbClr val="000000"/>
                </a:solidFill>
                <a:cs typeface="Calibri" panose="020F0502020204030204"/>
              </a:rPr>
              <a:t>np.array</a:t>
            </a:r>
            <a:r>
              <a:rPr lang="en-US" altLang="en-US" sz="1000" dirty="0">
                <a:solidFill>
                  <a:srgbClr val="000000"/>
                </a:solidFill>
                <a:cs typeface="Calibri" panose="020F0502020204030204"/>
              </a:rPr>
              <a:t>([100,200,300,400,500])</a:t>
            </a:r>
          </a:p>
          <a:p>
            <a:r>
              <a:rPr lang="en-US" altLang="en-US" sz="1000" dirty="0">
                <a:solidFill>
                  <a:srgbClr val="000000"/>
                </a:solidFill>
                <a:cs typeface="Calibri" panose="020F0502020204030204"/>
              </a:rPr>
              <a:t>A,B=</a:t>
            </a:r>
            <a:r>
              <a:rPr lang="en-US" altLang="en-US" sz="1000" dirty="0" err="1">
                <a:solidFill>
                  <a:srgbClr val="000000"/>
                </a:solidFill>
                <a:cs typeface="Calibri" panose="020F0502020204030204"/>
              </a:rPr>
              <a:t>np.meshgrid</a:t>
            </a:r>
            <a:r>
              <a:rPr lang="en-US" altLang="en-US" sz="1000" dirty="0">
                <a:solidFill>
                  <a:srgbClr val="000000"/>
                </a:solidFill>
                <a:cs typeface="Calibri" panose="020F0502020204030204"/>
              </a:rPr>
              <a:t>(</a:t>
            </a:r>
            <a:r>
              <a:rPr lang="en-US" altLang="en-US" sz="1000" dirty="0" err="1">
                <a:solidFill>
                  <a:srgbClr val="000000"/>
                </a:solidFill>
                <a:cs typeface="Calibri" panose="020F0502020204030204"/>
              </a:rPr>
              <a:t>a,b</a:t>
            </a:r>
            <a:r>
              <a:rPr lang="en-US" altLang="en-US" sz="1000" dirty="0">
                <a:solidFill>
                  <a:srgbClr val="000000"/>
                </a:solidFill>
                <a:cs typeface="Calibri" panose="020F0502020204030204"/>
              </a:rPr>
              <a:t>)</a:t>
            </a:r>
          </a:p>
          <a:p>
            <a:r>
              <a:rPr lang="en-US" altLang="en-US" sz="1000" dirty="0">
                <a:solidFill>
                  <a:srgbClr val="000000"/>
                </a:solidFill>
                <a:cs typeface="Calibri" panose="020F0502020204030204"/>
              </a:rPr>
              <a:t>Z = </a:t>
            </a:r>
            <a:r>
              <a:rPr lang="en-US" altLang="en-US" sz="1000" dirty="0" err="1">
                <a:solidFill>
                  <a:srgbClr val="000000"/>
                </a:solidFill>
                <a:cs typeface="Calibri" panose="020F0502020204030204"/>
              </a:rPr>
              <a:t>sum_sq</a:t>
            </a:r>
            <a:r>
              <a:rPr lang="en-US" altLang="en-US" sz="1000" dirty="0">
                <a:solidFill>
                  <a:srgbClr val="000000"/>
                </a:solidFill>
                <a:cs typeface="Calibri" panose="020F0502020204030204"/>
              </a:rPr>
              <a:t>(A,B)</a:t>
            </a:r>
          </a:p>
          <a:p>
            <a:r>
              <a:rPr lang="en-US" altLang="en-US" sz="1000" dirty="0">
                <a:solidFill>
                  <a:srgbClr val="000000"/>
                </a:solidFill>
                <a:cs typeface="Calibri" panose="020F0502020204030204"/>
              </a:rPr>
              <a:t>ax=</a:t>
            </a:r>
            <a:r>
              <a:rPr lang="en-US" altLang="en-US" sz="1000" dirty="0" err="1">
                <a:solidFill>
                  <a:srgbClr val="000000"/>
                </a:solidFill>
                <a:cs typeface="Calibri" panose="020F0502020204030204"/>
              </a:rPr>
              <a:t>pl.axes</a:t>
            </a:r>
            <a:r>
              <a:rPr lang="en-US" altLang="en-US" sz="1000" dirty="0">
                <a:solidFill>
                  <a:srgbClr val="000000"/>
                </a:solidFill>
                <a:cs typeface="Calibri" panose="020F0502020204030204"/>
              </a:rPr>
              <a:t>(projection='3d')</a:t>
            </a:r>
          </a:p>
          <a:p>
            <a:r>
              <a:rPr lang="en-US" altLang="en-US" sz="1000" dirty="0">
                <a:solidFill>
                  <a:srgbClr val="000000"/>
                </a:solidFill>
                <a:cs typeface="Calibri" panose="020F0502020204030204"/>
              </a:rPr>
              <a:t>ax.contour3D(A,B,Z,50,cmap='binary')</a:t>
            </a: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6" name="Picture 5">
            <a:extLst>
              <a:ext uri="{FF2B5EF4-FFF2-40B4-BE49-F238E27FC236}">
                <a16:creationId xmlns:a16="http://schemas.microsoft.com/office/drawing/2014/main" id="{F2E6B7B5-B9B8-4D44-9397-FBD794A45580}"/>
              </a:ext>
            </a:extLst>
          </p:cNvPr>
          <p:cNvPicPr>
            <a:picLocks noChangeAspect="1"/>
          </p:cNvPicPr>
          <p:nvPr/>
        </p:nvPicPr>
        <p:blipFill>
          <a:blip r:embed="rId2"/>
          <a:stretch>
            <a:fillRect/>
          </a:stretch>
        </p:blipFill>
        <p:spPr>
          <a:xfrm>
            <a:off x="3811311" y="1196119"/>
            <a:ext cx="5428381" cy="3629086"/>
          </a:xfrm>
          <a:prstGeom prst="rect">
            <a:avLst/>
          </a:prstGeom>
        </p:spPr>
      </p:pic>
    </p:spTree>
    <p:extLst>
      <p:ext uri="{BB962C8B-B14F-4D97-AF65-F5344CB8AC3E}">
        <p14:creationId xmlns:p14="http://schemas.microsoft.com/office/powerpoint/2010/main" val="917057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89610"/>
            <a:ext cx="7929735" cy="615553"/>
          </a:xfrm>
          <a:prstGeom prst="rect">
            <a:avLst/>
          </a:prstGeom>
        </p:spPr>
        <p:txBody>
          <a:bodyPr wrap="none" anchor="t">
            <a:spAutoFit/>
          </a:bodyPr>
          <a:lstStyle/>
          <a:p>
            <a:r>
              <a:rPr lang="en-US" sz="3400" b="1" dirty="0"/>
              <a:t>Mathematics of ML: computing derivatives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9017853"/>
              </a:xfrm>
              <a:prstGeom prst="rect">
                <a:avLst/>
              </a:prstGeom>
            </p:spPr>
            <p:txBody>
              <a:bodyPr wrap="square">
                <a:spAutoFit/>
              </a:bodyPr>
              <a:lstStyle/>
              <a:p>
                <a:r>
                  <a:rPr lang="en-US" altLang="en-US" sz="2000" dirty="0">
                    <a:solidFill>
                      <a:srgbClr val="000000"/>
                    </a:solidFill>
                    <a:cs typeface="Calibri" panose="020F0502020204030204"/>
                  </a:rPr>
                  <a:t>Derivative of a function can be understood as a rate of change of a function with respect to the argument, or as a sensitivity of a function to its argument. Derivative information can be used for identifying  optimal values of functions. </a:t>
                </a:r>
              </a:p>
              <a:p>
                <a:r>
                  <a:rPr lang="en-US" altLang="en-US" sz="2000" dirty="0">
                    <a:solidFill>
                      <a:srgbClr val="000000"/>
                    </a:solidFill>
                    <a:cs typeface="Calibri" panose="020F0502020204030204"/>
                  </a:rPr>
                  <a:t>For the continuous function, first derivative is zero in the optimal point. </a:t>
                </a:r>
              </a:p>
              <a:p>
                <a:r>
                  <a:rPr lang="en-US" altLang="en-US" sz="2000" dirty="0">
                    <a:solidFill>
                      <a:srgbClr val="000000"/>
                    </a:solidFill>
                    <a:cs typeface="Calibri" panose="020F0502020204030204"/>
                  </a:rPr>
                  <a:t>The sign of second derivative shows if the optimal point is maximum or minimum</a:t>
                </a:r>
              </a:p>
              <a:p>
                <a:r>
                  <a:rPr lang="en-US" altLang="en-US" sz="2000" dirty="0">
                    <a:solidFill>
                      <a:srgbClr val="000000"/>
                    </a:solidFill>
                    <a:cs typeface="Calibri" panose="020F0502020204030204"/>
                  </a:rPr>
                  <a:t>Let us use this condition to find the optimal value of sum of squares function</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Let us examine the previous plot. Where is the optimal point? Can we find this point analytically?</a:t>
                </a:r>
              </a:p>
              <a:p>
                <a:r>
                  <a:rPr lang="en-US" altLang="en-US" sz="2000" dirty="0">
                    <a:solidFill>
                      <a:srgbClr val="000000"/>
                    </a:solidFill>
                    <a:cs typeface="Calibri" panose="020F0502020204030204"/>
                  </a:rPr>
                  <a:t>Find optimal value of parabola f</a:t>
                </a:r>
                <a14:m>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oMath>
                </a14:m>
                <a:r>
                  <a:rPr lang="en-US" altLang="en-US" sz="2000" dirty="0">
                    <a:solidFill>
                      <a:srgbClr val="000000"/>
                    </a:solidFill>
                    <a:cs typeface="Calibri" panose="020F0502020204030204"/>
                  </a:rPr>
                  <a:t>=</a:t>
                </a:r>
                <a:r>
                  <a:rPr lang="pt-BR" sz="2000" dirty="0"/>
                  <a:t> </a:t>
                </a:r>
                <a14:m>
                  <m:oMath xmlns:m="http://schemas.openxmlformats.org/officeDocument/2006/math">
                    <m:sSup>
                      <m:sSupPr>
                        <m:ctrlPr>
                          <a:rPr lang="pt-BR" sz="2000" i="1">
                            <a:latin typeface="Cambria Math" panose="02040503050406030204" pitchFamily="18" charset="0"/>
                          </a:rPr>
                        </m:ctrlPr>
                      </m:sSupPr>
                      <m:e>
                        <m:r>
                          <a:rPr lang="en-US" sz="2000" b="0" i="1" smtClean="0">
                            <a:latin typeface="Cambria Math" panose="02040503050406030204" pitchFamily="18" charset="0"/>
                          </a:rPr>
                          <m:t>𝑎𝑥</m:t>
                        </m:r>
                      </m:e>
                      <m:sup>
                        <m:r>
                          <a:rPr lang="en-US" sz="2000" i="1">
                            <a:latin typeface="Cambria Math" panose="02040503050406030204" pitchFamily="18" charset="0"/>
                          </a:rPr>
                          <m:t>2</m:t>
                        </m:r>
                      </m:sup>
                    </m:sSup>
                    <m:r>
                      <a:rPr lang="en-US" sz="2000" b="0" i="1" smtClean="0">
                        <a:latin typeface="Cambria Math" panose="02040503050406030204" pitchFamily="18" charset="0"/>
                      </a:rPr>
                      <m:t>+</m:t>
                    </m:r>
                    <m:r>
                      <a:rPr lang="en-US" sz="2000" i="1">
                        <a:latin typeface="Cambria Math" panose="02040503050406030204" pitchFamily="18" charset="0"/>
                      </a:rPr>
                      <m:t>𝑏𝑥</m:t>
                    </m:r>
                  </m:oMath>
                </a14:m>
                <a:r>
                  <a:rPr lang="en-US" altLang="en-US" sz="2000" dirty="0">
                    <a:solidFill>
                      <a:srgbClr val="000000"/>
                    </a:solidFill>
                    <a:cs typeface="Calibri" panose="020F0502020204030204"/>
                  </a:rPr>
                  <a:t> + c</a:t>
                </a:r>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sup>
                          <m:r>
                            <a:rPr lang="en-US" sz="2000" b="0" i="1" smtClean="0">
                              <a:latin typeface="Cambria Math" panose="02040503050406030204" pitchFamily="18" charset="0"/>
                            </a:rPr>
                            <m:t>′</m:t>
                          </m:r>
                        </m:sup>
                      </m:sSup>
                      <m:r>
                        <a:rPr lang="en-US" sz="2000" b="0" i="0" smtClean="0">
                          <a:latin typeface="Cambria Math" panose="02040503050406030204" pitchFamily="18" charset="0"/>
                        </a:rPr>
                        <m:t>=</m:t>
                      </m:r>
                      <m:r>
                        <a:rPr lang="en-US" sz="2000" b="0" i="1" smtClean="0">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=0</m:t>
                      </m:r>
                    </m:oMath>
                  </m:oMathPara>
                </a14:m>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2</m:t>
                      </m:r>
                      <m:r>
                        <a:rPr lang="en-US" sz="2000" i="1">
                          <a:latin typeface="Cambria Math" panose="02040503050406030204" pitchFamily="18" charset="0"/>
                        </a:rPr>
                        <m:t>𝑎𝑥</m:t>
                      </m:r>
                      <m:r>
                        <a:rPr lang="en-US" sz="2000" b="0" i="1" smtClean="0">
                          <a:latin typeface="Cambria Math" panose="02040503050406030204" pitchFamily="18" charset="0"/>
                        </a:rPr>
                        <m:t>=−</m:t>
                      </m:r>
                      <m:r>
                        <a:rPr lang="en-US" sz="2000" i="1">
                          <a:latin typeface="Cambria Math" panose="02040503050406030204" pitchFamily="18" charset="0"/>
                        </a:rPr>
                        <m:t>𝑏</m:t>
                      </m:r>
                    </m:oMath>
                  </m:oMathPara>
                </a14:m>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/(2</m:t>
                      </m:r>
                      <m:r>
                        <a:rPr lang="en-US" sz="2000" b="0" i="1" smtClean="0">
                          <a:latin typeface="Cambria Math" panose="02040503050406030204" pitchFamily="18" charset="0"/>
                        </a:rPr>
                        <m:t>𝑎</m:t>
                      </m:r>
                      <m:r>
                        <a:rPr lang="en-US" sz="2000" b="0" i="1" smtClean="0">
                          <a:latin typeface="Cambria Math" panose="02040503050406030204" pitchFamily="18" charset="0"/>
                        </a:rPr>
                        <m:t>)</m:t>
                      </m:r>
                    </m:oMath>
                  </m:oMathPara>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r>
                            <a:rPr lang="en-US" sz="2000" b="0" i="1" smtClean="0">
                              <a:latin typeface="Cambria Math" panose="02040503050406030204" pitchFamily="18" charset="0"/>
                            </a:rPr>
                            <m:t>′</m:t>
                          </m:r>
                        </m:sup>
                      </m:sSup>
                      <m:r>
                        <a:rPr lang="en-US" sz="2000">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&gt;0 </m:t>
                      </m:r>
                      <m:r>
                        <a:rPr lang="en-US" sz="2000" b="0" i="1" smtClean="0">
                          <a:latin typeface="Cambria Math" panose="02040503050406030204" pitchFamily="18" charset="0"/>
                        </a:rPr>
                        <m:t>𝑖𝑓</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&gt;0</m:t>
                      </m:r>
                    </m:oMath>
                  </m:oMathPara>
                </a14:m>
                <a:endParaRPr lang="en-US" sz="2000" b="0" dirty="0"/>
              </a:p>
              <a:p>
                <a:pPr/>
                <a14:m>
                  <m:oMathPara xmlns:m="http://schemas.openxmlformats.org/officeDocument/2006/math">
                    <m:oMathParaPr>
                      <m:jc m:val="centerGroup"/>
                    </m:oMathParaPr>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r>
                        <a:rPr lang="en-US" sz="2000">
                          <a:latin typeface="Cambria Math" panose="02040503050406030204" pitchFamily="18" charset="0"/>
                        </a:rPr>
                        <m:t>=</m:t>
                      </m:r>
                      <m:r>
                        <a:rPr lang="en-US" sz="2000" i="1">
                          <a:latin typeface="Cambria Math" panose="02040503050406030204" pitchFamily="18" charset="0"/>
                        </a:rPr>
                        <m:t>2</m:t>
                      </m:r>
                      <m:r>
                        <a:rPr lang="en-US" sz="2000" i="1">
                          <a:latin typeface="Cambria Math" panose="02040503050406030204" pitchFamily="18" charset="0"/>
                        </a:rPr>
                        <m:t>𝑎</m:t>
                      </m:r>
                      <m:r>
                        <a:rPr lang="en-US" sz="2000" b="0" i="1" smtClean="0">
                          <a:latin typeface="Cambria Math" panose="02040503050406030204" pitchFamily="18" charset="0"/>
                        </a:rPr>
                        <m:t>&lt;</m:t>
                      </m:r>
                      <m:r>
                        <a:rPr lang="en-US" sz="2000" i="1">
                          <a:latin typeface="Cambria Math" panose="02040503050406030204" pitchFamily="18" charset="0"/>
                        </a:rPr>
                        <m:t>0 </m:t>
                      </m:r>
                      <m:r>
                        <a:rPr lang="en-US" sz="2000" i="1">
                          <a:latin typeface="Cambria Math" panose="02040503050406030204" pitchFamily="18" charset="0"/>
                        </a:rPr>
                        <m:t>𝑖𝑓</m:t>
                      </m:r>
                      <m:r>
                        <a:rPr lang="en-US" sz="2000" i="1">
                          <a:latin typeface="Cambria Math" panose="02040503050406030204" pitchFamily="18" charset="0"/>
                        </a:rPr>
                        <m:t> </m:t>
                      </m:r>
                      <m:r>
                        <a:rPr lang="en-US" sz="2000" i="1">
                          <a:latin typeface="Cambria Math" panose="02040503050406030204" pitchFamily="18" charset="0"/>
                        </a:rPr>
                        <m:t>𝑎</m:t>
                      </m:r>
                      <m:r>
                        <a:rPr lang="en-US" sz="2000" b="0" i="1" smtClean="0">
                          <a:latin typeface="Cambria Math" panose="02040503050406030204" pitchFamily="18" charset="0"/>
                        </a:rPr>
                        <m:t>&lt;</m:t>
                      </m:r>
                      <m:r>
                        <a:rPr lang="en-US" sz="2000" i="1">
                          <a:latin typeface="Cambria Math" panose="02040503050406030204" pitchFamily="18" charset="0"/>
                        </a:rPr>
                        <m:t>0</m:t>
                      </m:r>
                    </m:oMath>
                  </m:oMathPara>
                </a14:m>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Graph of a function is upwardly concave if </a:t>
                </a:r>
                <a14:m>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oMath>
                </a14:m>
                <a:r>
                  <a:rPr lang="en-US" altLang="en-US" sz="2000" dirty="0">
                    <a:solidFill>
                      <a:srgbClr val="000000"/>
                    </a:solidFill>
                    <a:cs typeface="Calibri" panose="020F0502020204030204"/>
                  </a:rPr>
                  <a:t>&gt;0</a:t>
                </a:r>
              </a:p>
              <a:p>
                <a:r>
                  <a:rPr lang="en-US" altLang="en-US" sz="2000" dirty="0">
                    <a:solidFill>
                      <a:srgbClr val="000000"/>
                    </a:solidFill>
                    <a:cs typeface="Calibri" panose="020F0502020204030204"/>
                  </a:rPr>
                  <a:t>Graph of a function is downwardly concave if </a:t>
                </a:r>
                <a14:m>
                  <m:oMath xmlns:m="http://schemas.openxmlformats.org/officeDocument/2006/math">
                    <m:sSup>
                      <m:sSupPr>
                        <m:ctrlPr>
                          <a:rPr lang="pt-BR" sz="2000" i="1">
                            <a:latin typeface="Cambria Math" panose="02040503050406030204" pitchFamily="18" charset="0"/>
                          </a:rPr>
                        </m:ctrlPr>
                      </m:sSupPr>
                      <m:e>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e>
                      <m:sup>
                        <m:r>
                          <a:rPr lang="en-US" sz="2000" i="1">
                            <a:latin typeface="Cambria Math" panose="02040503050406030204" pitchFamily="18" charset="0"/>
                          </a:rPr>
                          <m:t>′′</m:t>
                        </m:r>
                      </m:sup>
                    </m:sSup>
                    <m:r>
                      <a:rPr lang="en-US" sz="2000" b="0" i="0" smtClean="0">
                        <a:latin typeface="Cambria Math" panose="02040503050406030204" pitchFamily="18" charset="0"/>
                      </a:rPr>
                      <m:t>&lt;</m:t>
                    </m:r>
                  </m:oMath>
                </a14:m>
                <a:r>
                  <a:rPr lang="en-US" altLang="en-US" sz="2000" dirty="0">
                    <a:solidFill>
                      <a:srgbClr val="000000"/>
                    </a:solidFill>
                    <a:cs typeface="Calibri" panose="020F0502020204030204"/>
                  </a:rPr>
                  <a:t>0</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If </a:t>
                </a: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9017853"/>
              </a:xfrm>
              <a:prstGeom prst="rect">
                <a:avLst/>
              </a:prstGeom>
              <a:blipFill>
                <a:blip r:embed="rId2"/>
                <a:stretch>
                  <a:fillRect l="-537" t="-40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5654A93-993D-4D34-9858-CD326F706F7B}"/>
              </a:ext>
            </a:extLst>
          </p:cNvPr>
          <p:cNvPicPr>
            <a:picLocks noChangeAspect="1"/>
          </p:cNvPicPr>
          <p:nvPr/>
        </p:nvPicPr>
        <p:blipFill>
          <a:blip r:embed="rId3"/>
          <a:stretch>
            <a:fillRect/>
          </a:stretch>
        </p:blipFill>
        <p:spPr>
          <a:xfrm>
            <a:off x="7941119" y="4477177"/>
            <a:ext cx="3321750" cy="1975033"/>
          </a:xfrm>
          <a:prstGeom prst="rect">
            <a:avLst/>
          </a:prstGeom>
        </p:spPr>
      </p:pic>
    </p:spTree>
    <p:extLst>
      <p:ext uri="{BB962C8B-B14F-4D97-AF65-F5344CB8AC3E}">
        <p14:creationId xmlns:p14="http://schemas.microsoft.com/office/powerpoint/2010/main" val="209836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101941"/>
            <a:ext cx="7929735" cy="615553"/>
          </a:xfrm>
          <a:prstGeom prst="rect">
            <a:avLst/>
          </a:prstGeom>
        </p:spPr>
        <p:txBody>
          <a:bodyPr wrap="none" anchor="t">
            <a:spAutoFit/>
          </a:bodyPr>
          <a:lstStyle/>
          <a:p>
            <a:r>
              <a:rPr lang="en-US" sz="3400" b="1" dirty="0"/>
              <a:t>Mathematics of ML: computing derivatives</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783042"/>
                <a:ext cx="11832077" cy="7875746"/>
              </a:xfrm>
              <a:prstGeom prst="rect">
                <a:avLst/>
              </a:prstGeom>
            </p:spPr>
            <p:txBody>
              <a:bodyPr wrap="square">
                <a:spAutoFit/>
              </a:bodyPr>
              <a:lstStyle/>
              <a:p>
                <a:r>
                  <a:rPr lang="pt-BR" sz="2000" dirty="0"/>
                  <a:t>Let us find such a and b that partial derivatives of sum of squares function with respect to a and b  equal to 0.</a:t>
                </a:r>
              </a:p>
              <a:p>
                <a:r>
                  <a:rPr lang="pt-BR" sz="2000" dirty="0"/>
                  <a:t>Note that a and b are arguments of the function rather than parametrs, as in theprevious example</a:t>
                </a:r>
              </a:p>
              <a:p>
                <a:endParaRPr lang="pt-BR" sz="1000" dirty="0"/>
              </a:p>
              <a:p>
                <a:endParaRPr lang="pt-BR" sz="1000" dirty="0"/>
              </a:p>
              <a:p>
                <a14:m>
                  <m:oMath xmlns:m="http://schemas.openxmlformats.org/officeDocument/2006/math">
                    <m:f>
                      <m:fPr>
                        <m:ctrlPr>
                          <a:rPr lang="pt-BR" sz="1600" i="1" smtClean="0">
                            <a:latin typeface="Cambria Math" panose="02040503050406030204" pitchFamily="18" charset="0"/>
                          </a:rPr>
                        </m:ctrlPr>
                      </m:fPr>
                      <m:num>
                        <m:r>
                          <a:rPr lang="en-US" sz="1600" b="0" i="1" smtClean="0">
                            <a:latin typeface="Cambria Math" panose="02040503050406030204" pitchFamily="18" charset="0"/>
                          </a:rPr>
                          <m:t>𝑑</m:t>
                        </m:r>
                      </m:num>
                      <m:den>
                        <m:r>
                          <a:rPr lang="en-US" sz="1600" b="0" i="1" smtClean="0">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b="0" i="1" smtClean="0">
                            <a:latin typeface="Cambria Math" panose="02040503050406030204" pitchFamily="18" charset="0"/>
                          </a:rPr>
                          <m:t>=</m:t>
                        </m:r>
                      </m:e>
                    </m:nary>
                  </m:oMath>
                </a14:m>
                <a:r>
                  <a:rPr lang="pt-BR" sz="1600" dirty="0"/>
                  <a:t>0</a:t>
                </a:r>
              </a:p>
              <a:p>
                <a14:m>
                  <m:oMath xmlns:m="http://schemas.openxmlformats.org/officeDocument/2006/math">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m:t>
                        </m:r>
                        <m:r>
                          <a:rPr lang="en-US" sz="1600" b="0" i="1" smtClean="0">
                            <a:latin typeface="Cambria Math" panose="02040503050406030204" pitchFamily="18" charset="0"/>
                          </a:rPr>
                          <m:t>𝑏</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e>
                    </m:nary>
                  </m:oMath>
                </a14:m>
                <a:r>
                  <a:rPr lang="pt-BR" sz="1600" dirty="0"/>
                  <a:t>0</a:t>
                </a:r>
              </a:p>
              <a:p>
                <a:endParaRPr lang="pt-BR" sz="1600" dirty="0"/>
              </a:p>
              <a:p>
                <a:r>
                  <a:rPr lang="pt-BR" sz="1600" dirty="0"/>
                  <a:t>Simplifying, we get: </a:t>
                </a:r>
              </a:p>
              <a:p>
                <a:endParaRPr lang="pt-BR" sz="1000" dirty="0"/>
              </a:p>
              <a:p>
                <a:endParaRPr lang="pt-BR" sz="1000" dirty="0"/>
              </a:p>
              <a:p>
                <a14:m>
                  <m:oMath xmlns:m="http://schemas.openxmlformats.org/officeDocument/2006/math">
                    <m:f>
                      <m:fPr>
                        <m:ctrlPr>
                          <a:rPr lang="pt-BR" sz="1600" i="1" smtClean="0">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r>
                          <a:rPr lang="en-US" sz="1600" i="1">
                            <a:latin typeface="Cambria Math" panose="02040503050406030204" pitchFamily="18" charset="0"/>
                          </a:rPr>
                          <m:t>=</m:t>
                        </m:r>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b="0" i="1" smtClean="0">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smtClean="0">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smtClean="0">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r>
                          <m:rPr>
                            <m:nor/>
                          </m:rPr>
                          <a:rPr lang="pt-BR" sz="1600" dirty="0"/>
                          <m:t> </m:t>
                        </m:r>
                      </m:e>
                    </m:nary>
                  </m:oMath>
                </a14:m>
                <a:r>
                  <a:rPr lang="pt-BR" sz="1600" dirty="0"/>
                  <a:t>=</a:t>
                </a:r>
              </a:p>
              <a:p>
                <a:endParaRPr lang="pt-BR" sz="1600" dirty="0"/>
              </a:p>
              <a:p>
                <a14:m>
                  <m:oMath xmlns:m="http://schemas.openxmlformats.org/officeDocument/2006/math">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smtClean="0">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b="0" i="1" smtClean="0">
                            <a:latin typeface="Cambria Math" panose="02040503050406030204" pitchFamily="18" charset="0"/>
                          </a:rPr>
                          <m:t>+</m:t>
                        </m:r>
                      </m:e>
                    </m:nary>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r>
                          <a:rPr lang="en-US" sz="1600" i="1">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e>
                    </m:nary>
                  </m:oMath>
                </a14:m>
                <a:r>
                  <a:rPr lang="pt-BR" sz="1600" dirty="0"/>
                  <a:t>= </a:t>
                </a:r>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e>
                          <m:sup>
                            <m:r>
                              <a:rPr lang="en-US" sz="1600" i="1">
                                <a:latin typeface="Cambria Math" panose="02040503050406030204" pitchFamily="18" charset="0"/>
                              </a:rPr>
                              <m:t>2</m:t>
                            </m:r>
                          </m:sup>
                        </m:sSup>
                        <m:r>
                          <a:rPr lang="en-US" sz="1600" i="1">
                            <a:latin typeface="Cambria Math" panose="02040503050406030204" pitchFamily="18" charset="0"/>
                          </a:rPr>
                          <m:t>+</m:t>
                        </m:r>
                      </m:e>
                    </m:nary>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r>
                          <a:rPr lang="en-US" sz="1600" b="0" i="1" smtClean="0">
                            <a:latin typeface="Cambria Math" panose="02040503050406030204" pitchFamily="18" charset="0"/>
                          </a:rPr>
                          <m:t>(</m:t>
                        </m:r>
                        <m:r>
                          <a:rPr lang="en-US" sz="1600" i="1">
                            <a:latin typeface="Cambria Math" panose="02040503050406030204" pitchFamily="18" charset="0"/>
                          </a:rPr>
                          <m:t>2</m:t>
                        </m:r>
                        <m:d>
                          <m:dPr>
                            <m:ctrlPr>
                              <a:rPr lang="pt-BR" sz="1600" i="1">
                                <a:latin typeface="Cambria Math" panose="02040503050406030204" pitchFamily="18" charset="0"/>
                              </a:rPr>
                            </m:ctrlPr>
                          </m:dPr>
                          <m:e>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e>
                        </m:d>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b="0" i="1" smtClean="0">
                            <a:latin typeface="Cambria Math" panose="02040503050406030204" pitchFamily="18" charset="0"/>
                          </a:rPr>
                          <m:t>)</m:t>
                        </m:r>
                        <m:r>
                          <a:rPr lang="en-US" sz="1600" i="1">
                            <a:latin typeface="Cambria Math" panose="02040503050406030204" pitchFamily="18" charset="0"/>
                          </a:rPr>
                          <m:t>+</m:t>
                        </m:r>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f>
                                  <m:fPr>
                                    <m:ctrlPr>
                                      <a:rPr lang="pt-BR" sz="1600" i="1">
                                        <a:latin typeface="Cambria Math" panose="02040503050406030204" pitchFamily="18" charset="0"/>
                                      </a:rPr>
                                    </m:ctrlPr>
                                  </m:fPr>
                                  <m:num>
                                    <m:r>
                                      <a:rPr lang="en-US" sz="1600" i="1">
                                        <a:latin typeface="Cambria Math" panose="02040503050406030204" pitchFamily="18" charset="0"/>
                                      </a:rPr>
                                      <m:t>𝑑</m:t>
                                    </m:r>
                                  </m:num>
                                  <m:den>
                                    <m:r>
                                      <a:rPr lang="en-US" sz="1600" i="1">
                                        <a:latin typeface="Cambria Math" panose="02040503050406030204" pitchFamily="18" charset="0"/>
                                      </a:rPr>
                                      <m:t>𝑑𝑎</m:t>
                                    </m:r>
                                  </m:den>
                                </m:f>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e>
                    </m:nary>
                  </m:oMath>
                </a14:m>
                <a:endParaRPr lang="pt-BR" sz="1600" dirty="0"/>
              </a:p>
              <a:p>
                <a:endParaRPr lang="pt-BR" sz="1600" dirty="0"/>
              </a:p>
              <a:p>
                <a:r>
                  <a:rPr lang="pt-BR" sz="1600" dirty="0"/>
                  <a:t>..................................</a:t>
                </a:r>
              </a:p>
              <a:p>
                <a:r>
                  <a:rPr lang="pt-BR" sz="2000" b="1" i="1" dirty="0"/>
                  <a:t>Exercise</a:t>
                </a:r>
                <a:r>
                  <a:rPr lang="pt-BR" sz="2000" dirty="0"/>
                  <a:t>: continue simplifications and obtain the expressions for partial derivatives  of sum of squares </a:t>
                </a:r>
              </a:p>
              <a:p>
                <a:r>
                  <a:rPr lang="pt-BR" sz="2000" dirty="0"/>
                  <a:t>as functions of data points</a:t>
                </a:r>
              </a:p>
              <a:p>
                <a:endParaRPr lang="pt-BR" sz="2000" dirty="0"/>
              </a:p>
              <a:p>
                <a:r>
                  <a:rPr lang="pt-BR" sz="2000" b="1" i="1" dirty="0"/>
                  <a:t>Hint: </a:t>
                </a:r>
                <a:r>
                  <a:rPr lang="pt-BR" sz="2000" i="1" dirty="0"/>
                  <a:t>derivative of a sum of functions equals to the sum of derivatives of each summand, so summation and derivative order can be exchanged , for example</a:t>
                </a:r>
                <a:r>
                  <a:rPr lang="pt-BR" sz="2000" b="1" i="1" dirty="0"/>
                  <a:t>:</a:t>
                </a:r>
                <a:r>
                  <a:rPr lang="pt-BR" sz="2000" dirty="0"/>
                  <a:t>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b="0" i="1" smtClean="0">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oMath>
                </a14:m>
                <a:endParaRPr lang="pt-BR" sz="2000" b="1" i="1" dirty="0"/>
              </a:p>
              <a:p>
                <a:r>
                  <a:rPr lang="pt-BR" sz="2000" i="1" dirty="0"/>
                  <a:t>Or</a:t>
                </a:r>
                <a:r>
                  <a:rPr lang="pt-BR" sz="2000" b="1" i="1" dirty="0"/>
                  <a:t>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𝑎𝑥</m:t>
                            </m:r>
                          </m:e>
                          <m:sub>
                            <m:r>
                              <a:rPr lang="en-US" sz="2000" i="1">
                                <a:latin typeface="Cambria Math" panose="02040503050406030204" pitchFamily="18" charset="0"/>
                              </a:rPr>
                              <m:t>𝑖</m:t>
                            </m:r>
                          </m:sub>
                        </m:sSub>
                      </m:e>
                    </m:nary>
                  </m:oMath>
                </a14:m>
                <a:r>
                  <a:rPr lang="pt-BR" sz="2000" b="1" i="1" dirty="0"/>
                  <a:t> = </a:t>
                </a:r>
                <a14:m>
                  <m:oMath xmlns:m="http://schemas.openxmlformats.org/officeDocument/2006/math">
                    <m:f>
                      <m:fPr>
                        <m:ctrlPr>
                          <a:rPr lang="pt-BR"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𝑑𝑎</m:t>
                        </m:r>
                      </m:den>
                    </m:f>
                    <m:r>
                      <a:rPr lang="en-US" sz="2000" b="0" i="1" smtClean="0">
                        <a:latin typeface="Cambria Math" panose="02040503050406030204" pitchFamily="18" charset="0"/>
                      </a:rPr>
                      <m:t>(</m:t>
                    </m:r>
                    <m:r>
                      <a:rPr lang="en-US" sz="2000" b="0" i="1" smtClean="0">
                        <a:latin typeface="Cambria Math" panose="02040503050406030204" pitchFamily="18" charset="0"/>
                      </a:rPr>
                      <m:t>𝑎</m:t>
                    </m:r>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b="0" i="1" smtClean="0">
                            <a:latin typeface="Cambria Math" panose="02040503050406030204" pitchFamily="18" charset="0"/>
                          </a:rPr>
                          <m:t>)</m:t>
                        </m:r>
                      </m:e>
                    </m:nary>
                  </m:oMath>
                </a14:m>
                <a:r>
                  <a:rPr lang="pt-BR" sz="2000" b="1" i="1" dirty="0"/>
                  <a:t>=</a:t>
                </a:r>
                <a:r>
                  <a:rPr lang="en-US" sz="2000" dirty="0"/>
                  <a:t> </a:t>
                </a:r>
                <a14:m>
                  <m:oMath xmlns:m="http://schemas.openxmlformats.org/officeDocument/2006/math">
                    <m:nary>
                      <m:naryPr>
                        <m:chr m:val="∑"/>
                        <m:ctrlPr>
                          <a:rPr lang="pt-BR" sz="2000" i="1">
                            <a:latin typeface="Cambria Math" panose="02040503050406030204" pitchFamily="18" charset="0"/>
                          </a:rPr>
                        </m:ctrlPr>
                      </m:naryPr>
                      <m:sub>
                        <m:r>
                          <m:rPr>
                            <m:brk m:alnAt="23"/>
                          </m:rPr>
                          <a:rPr lang="en-US" sz="2000" i="1">
                            <a:latin typeface="Cambria Math" panose="02040503050406030204" pitchFamily="18" charset="0"/>
                          </a:rPr>
                          <m:t>𝑖</m:t>
                        </m:r>
                        <m:r>
                          <a:rPr lang="pt-BR" sz="2000" i="1">
                            <a:latin typeface="Cambria Math" panose="02040503050406030204" pitchFamily="18" charset="0"/>
                          </a:rPr>
                          <m:t>=0</m:t>
                        </m:r>
                      </m:sub>
                      <m:sup>
                        <m:r>
                          <a:rPr lang="pt-BR" sz="2000" i="1">
                            <a:latin typeface="Cambria Math" panose="02040503050406030204" pitchFamily="18" charset="0"/>
                          </a:rPr>
                          <m:t>𝑛</m:t>
                        </m:r>
                      </m:sup>
                      <m:e>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e>
                    </m:nary>
                  </m:oMath>
                </a14:m>
                <a:endParaRPr lang="pt-BR" sz="2000" b="1" i="1"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783042"/>
                <a:ext cx="11832077" cy="7875746"/>
              </a:xfrm>
              <a:prstGeom prst="rect">
                <a:avLst/>
              </a:prstGeom>
              <a:blipFill>
                <a:blip r:embed="rId3"/>
                <a:stretch>
                  <a:fillRect l="-515" t="-387"/>
                </a:stretch>
              </a:blipFill>
            </p:spPr>
            <p:txBody>
              <a:bodyPr/>
              <a:lstStyle/>
              <a:p>
                <a:r>
                  <a:rPr lang="en-US">
                    <a:noFill/>
                  </a:rPr>
                  <a:t> </a:t>
                </a:r>
              </a:p>
            </p:txBody>
          </p:sp>
        </mc:Fallback>
      </mc:AlternateContent>
    </p:spTree>
    <p:extLst>
      <p:ext uri="{BB962C8B-B14F-4D97-AF65-F5344CB8AC3E}">
        <p14:creationId xmlns:p14="http://schemas.microsoft.com/office/powerpoint/2010/main" val="2664005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9923" y="61075"/>
            <a:ext cx="7942559" cy="615553"/>
          </a:xfrm>
          <a:prstGeom prst="rect">
            <a:avLst/>
          </a:prstGeom>
        </p:spPr>
        <p:txBody>
          <a:bodyPr wrap="none" anchor="t">
            <a:spAutoFit/>
          </a:bodyPr>
          <a:lstStyle/>
          <a:p>
            <a:r>
              <a:rPr lang="en-US" sz="3400" b="1" dirty="0"/>
              <a:t>Mathematics of ML: probabilistic modeling</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856517"/>
            <a:ext cx="11358182" cy="5324535"/>
          </a:xfrm>
          <a:prstGeom prst="rect">
            <a:avLst/>
          </a:prstGeom>
        </p:spPr>
        <p:txBody>
          <a:bodyPr wrap="square">
            <a:spAutoFit/>
          </a:bodyPr>
          <a:lstStyle/>
          <a:p>
            <a:r>
              <a:rPr lang="pt-BR" sz="1600" dirty="0"/>
              <a:t>Probabilistic models of data. Why we consider probabilistic models.</a:t>
            </a:r>
          </a:p>
          <a:p>
            <a:endParaRPr lang="pt-BR" sz="1600" dirty="0"/>
          </a:p>
          <a:p>
            <a:r>
              <a:rPr lang="pt-BR" sz="1600" dirty="0"/>
              <a:t>One way to deal with uncertainty in mathematical model is to introduce random variables.</a:t>
            </a:r>
          </a:p>
          <a:p>
            <a:r>
              <a:rPr lang="pt-BR" sz="1600" dirty="0"/>
              <a:t>Mathematical variable can be deterministic (has a certain value) or stochastic(random)</a:t>
            </a:r>
          </a:p>
          <a:p>
            <a:r>
              <a:rPr lang="pt-BR" sz="1600" dirty="0"/>
              <a:t>(taking one of the values from a set of possible values, called a distribution of a random variable)</a:t>
            </a:r>
          </a:p>
          <a:p>
            <a:r>
              <a:rPr lang="pt-BR" sz="1600" dirty="0"/>
              <a:t>Distributions can be descrete and continuous.</a:t>
            </a:r>
          </a:p>
          <a:p>
            <a:r>
              <a:rPr lang="pt-BR" sz="1600" dirty="0"/>
              <a:t>Examples:</a:t>
            </a:r>
          </a:p>
          <a:p>
            <a:r>
              <a:rPr lang="pt-BR" sz="1600" dirty="0"/>
              <a:t>Normal distribution – continuous</a:t>
            </a:r>
          </a:p>
          <a:p>
            <a:r>
              <a:rPr lang="pt-BR" sz="1600" dirty="0"/>
              <a:t>Binomial distributio: descrete</a:t>
            </a:r>
          </a:p>
          <a:p>
            <a:endParaRPr lang="pt-BR" sz="1600" dirty="0"/>
          </a:p>
          <a:p>
            <a:r>
              <a:rPr lang="pt-BR" sz="1600" dirty="0"/>
              <a:t>Normal distribution is symmetrical and has thin tales.</a:t>
            </a:r>
          </a:p>
          <a:p>
            <a:r>
              <a:rPr lang="pt-BR" sz="1600" dirty="0"/>
              <a:t>Example of normal distribution</a:t>
            </a:r>
          </a:p>
          <a:p>
            <a:endParaRPr lang="pt-BR" sz="16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pic>
        <p:nvPicPr>
          <p:cNvPr id="5" name="image2.png">
            <a:extLst>
              <a:ext uri="{FF2B5EF4-FFF2-40B4-BE49-F238E27FC236}">
                <a16:creationId xmlns:a16="http://schemas.microsoft.com/office/drawing/2014/main" id="{AFAAE36A-9000-499D-9EB0-E5FA6B94228A}"/>
              </a:ext>
            </a:extLst>
          </p:cNvPr>
          <p:cNvPicPr/>
          <p:nvPr/>
        </p:nvPicPr>
        <p:blipFill>
          <a:blip r:embed="rId3"/>
          <a:srcRect/>
          <a:stretch>
            <a:fillRect/>
          </a:stretch>
        </p:blipFill>
        <p:spPr>
          <a:xfrm>
            <a:off x="782981" y="3888437"/>
            <a:ext cx="3573379" cy="2113046"/>
          </a:xfrm>
          <a:prstGeom prst="rect">
            <a:avLst/>
          </a:prstGeom>
          <a:ln/>
        </p:spPr>
      </p:pic>
    </p:spTree>
    <p:extLst>
      <p:ext uri="{BB962C8B-B14F-4D97-AF65-F5344CB8AC3E}">
        <p14:creationId xmlns:p14="http://schemas.microsoft.com/office/powerpoint/2010/main" val="2218071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50005" y="71889"/>
            <a:ext cx="3284874" cy="707886"/>
          </a:xfrm>
          <a:prstGeom prst="rect">
            <a:avLst/>
          </a:prstGeom>
        </p:spPr>
        <p:txBody>
          <a:bodyPr wrap="none" anchor="t">
            <a:spAutoFit/>
          </a:bodyPr>
          <a:lstStyle/>
          <a:p>
            <a:r>
              <a:rPr lang="en-US" sz="4000" dirty="0">
                <a:solidFill>
                  <a:prstClr val="black"/>
                </a:solidFill>
                <a:latin typeface="Lucida Sans Unicode"/>
                <a:cs typeface="Lucida Sans Unicode"/>
              </a:rPr>
              <a:t>ML concepts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2136360" cy="7540526"/>
          </a:xfrm>
          <a:prstGeom prst="rect">
            <a:avLst/>
          </a:prstGeom>
        </p:spPr>
        <p:txBody>
          <a:bodyPr wrap="square" anchor="t">
            <a:spAutoFit/>
          </a:bodyPr>
          <a:lstStyle/>
          <a:p>
            <a:r>
              <a:rPr lang="en-US" sz="3200" b="1" i="1" dirty="0"/>
              <a:t>Supervised Learning</a:t>
            </a:r>
          </a:p>
          <a:p>
            <a:r>
              <a:rPr lang="en-US" sz="3200" b="1" i="1" dirty="0">
                <a:solidFill>
                  <a:srgbClr val="000000"/>
                </a:solidFill>
                <a:cs typeface="Calibri" panose="020F0502020204030204"/>
              </a:rPr>
              <a:t>Unsupervised Learning</a:t>
            </a:r>
          </a:p>
          <a:p>
            <a:r>
              <a:rPr lang="en-US" sz="3200" b="1" i="1" dirty="0">
                <a:solidFill>
                  <a:srgbClr val="000000"/>
                </a:solidFill>
                <a:cs typeface="Calibri" panose="020F0502020204030204"/>
              </a:rPr>
              <a:t>Reinforcement Learning</a:t>
            </a:r>
          </a:p>
          <a:p>
            <a:r>
              <a:rPr lang="en-US" sz="3200" b="1" i="1" dirty="0">
                <a:solidFill>
                  <a:srgbClr val="000000"/>
                </a:solidFill>
                <a:cs typeface="Calibri" panose="020F0502020204030204"/>
              </a:rPr>
              <a:t>Deep Learning</a:t>
            </a:r>
          </a:p>
          <a:p>
            <a:r>
              <a:rPr lang="en-US" sz="3200" b="1" i="1" dirty="0">
                <a:solidFill>
                  <a:srgbClr val="000000"/>
                </a:solidFill>
                <a:cs typeface="Calibri" panose="020F0502020204030204"/>
              </a:rPr>
              <a:t>Logistic Regression</a:t>
            </a:r>
          </a:p>
          <a:p>
            <a:r>
              <a:rPr lang="en-US" sz="3200" b="1" i="1" dirty="0">
                <a:solidFill>
                  <a:srgbClr val="000000"/>
                </a:solidFill>
                <a:cs typeface="Calibri" panose="020F0502020204030204"/>
              </a:rPr>
              <a:t>Linear Support Vector Machines, Kernel Support Vector Machines</a:t>
            </a:r>
          </a:p>
          <a:p>
            <a:r>
              <a:rPr lang="en-US" sz="3200" b="1" i="1" dirty="0">
                <a:solidFill>
                  <a:srgbClr val="000000"/>
                </a:solidFill>
                <a:cs typeface="Calibri" panose="020F0502020204030204"/>
              </a:rPr>
              <a:t>Neural Networks</a:t>
            </a:r>
          </a:p>
          <a:p>
            <a:r>
              <a:rPr lang="en-US" sz="3200" b="1" i="1" dirty="0">
                <a:solidFill>
                  <a:srgbClr val="000000"/>
                </a:solidFill>
                <a:cs typeface="Calibri" panose="020F0502020204030204"/>
              </a:rPr>
              <a:t>Perceptron, Kernel Perceptron</a:t>
            </a:r>
          </a:p>
          <a:p>
            <a:r>
              <a:rPr lang="en-US" sz="3200" b="1" i="1" dirty="0">
                <a:solidFill>
                  <a:srgbClr val="000000"/>
                </a:solidFill>
                <a:cs typeface="Calibri" panose="020F0502020204030204"/>
              </a:rPr>
              <a:t>Recurrent Neural Networks</a:t>
            </a:r>
          </a:p>
          <a:p>
            <a:r>
              <a:rPr lang="en-US" sz="3200" b="1" i="1" dirty="0">
                <a:solidFill>
                  <a:srgbClr val="000000"/>
                </a:solidFill>
                <a:cs typeface="Calibri" panose="020F0502020204030204"/>
              </a:rPr>
              <a:t>Convolutional Neural Networks</a:t>
            </a:r>
          </a:p>
          <a:p>
            <a:r>
              <a:rPr lang="en-US" sz="3200" b="1" i="1" dirty="0">
                <a:solidFill>
                  <a:srgbClr val="000000"/>
                </a:solidFill>
                <a:cs typeface="Calibri" panose="020F0502020204030204"/>
              </a:rPr>
              <a:t>Bayesian inference</a:t>
            </a:r>
          </a:p>
          <a:p>
            <a:r>
              <a:rPr lang="en-US" sz="3200" b="1" i="1" dirty="0">
                <a:solidFill>
                  <a:srgbClr val="000000"/>
                </a:solidFill>
                <a:cs typeface="Calibri" panose="020F0502020204030204"/>
              </a:rPr>
              <a:t>Automatic Differentiation</a:t>
            </a:r>
          </a:p>
          <a:p>
            <a:endParaRPr lang="en-US" sz="3200" b="1" i="1" dirty="0">
              <a:solidFill>
                <a:srgbClr val="000000"/>
              </a:solidFill>
              <a:cs typeface="Calibri" panose="020F0502020204030204"/>
            </a:endParaRPr>
          </a:p>
          <a:p>
            <a:endParaRPr lang="en-US"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4329133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3581" y="79022"/>
            <a:ext cx="7942559" cy="615553"/>
          </a:xfrm>
          <a:prstGeom prst="rect">
            <a:avLst/>
          </a:prstGeom>
        </p:spPr>
        <p:txBody>
          <a:bodyPr wrap="none" anchor="t">
            <a:spAutoFit/>
          </a:bodyPr>
          <a:lstStyle/>
          <a:p>
            <a:r>
              <a:rPr lang="en-US" sz="3400" b="1" dirty="0"/>
              <a:t>Mathematics of ML: probabilistic modeling</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286567" y="797068"/>
                <a:ext cx="11358182" cy="7198381"/>
              </a:xfrm>
              <a:prstGeom prst="rect">
                <a:avLst/>
              </a:prstGeom>
            </p:spPr>
            <p:txBody>
              <a:bodyPr wrap="square">
                <a:spAutoFit/>
              </a:bodyPr>
              <a:lstStyle/>
              <a:p>
                <a:r>
                  <a:rPr lang="pt-BR" sz="2000" b="1" i="1" dirty="0"/>
                  <a:t>Exercise: </a:t>
                </a:r>
                <a:r>
                  <a:rPr lang="pt-BR" sz="2000" dirty="0"/>
                  <a:t>plot standard normal distribution using two methods: with statistical package and with Python alone</a:t>
                </a:r>
              </a:p>
              <a:p>
                <a:endParaRPr lang="pt-BR" sz="1600" dirty="0"/>
              </a:p>
              <a:p>
                <a:r>
                  <a:rPr lang="pt-BR" sz="1600" dirty="0"/>
                  <a:t>Normal distribution has only 2 parametrs, expected value (most probable vlue) and standard deviation (the deviation from expected value). Normal distribution is used to model a behaviour of certain quantity under high level of information uncertainty.</a:t>
                </a:r>
              </a:p>
              <a:p>
                <a:endParaRPr lang="pt-BR" sz="1600" dirty="0"/>
              </a:p>
              <a:p>
                <a:endParaRPr lang="pt-BR" sz="1600" dirty="0"/>
              </a:p>
              <a:p>
                <a:endParaRPr lang="pt-BR" sz="1600" dirty="0"/>
              </a:p>
              <a:p>
                <a:endParaRPr lang="pt-BR" sz="1600" dirty="0"/>
              </a:p>
              <a:p>
                <a:endParaRPr lang="pt-BR" sz="1600" dirty="0"/>
              </a:p>
              <a:p>
                <a:endParaRPr lang="pt-BR" sz="1600" dirty="0"/>
              </a:p>
              <a:p>
                <a:r>
                  <a:rPr lang="pt-BR" sz="1600" dirty="0"/>
                  <a:t> </a:t>
                </a:r>
              </a:p>
              <a:p>
                <a:endParaRPr lang="pt-BR" sz="1600" dirty="0"/>
              </a:p>
              <a:p>
                <a:endParaRPr lang="pt-BR" sz="1600" dirty="0"/>
              </a:p>
              <a:p>
                <a:endParaRPr lang="pt-BR" sz="1000" dirty="0"/>
              </a:p>
              <a:p>
                <a:r>
                  <a:rPr lang="en-US" altLang="en-US" sz="1000" dirty="0">
                    <a:solidFill>
                      <a:srgbClr val="000000"/>
                    </a:solidFill>
                    <a:cs typeface="Calibri" panose="020F0502020204030204"/>
                  </a:rPr>
                  <a:t>=      </a:t>
                </a:r>
                <a:endParaRPr lang="en-US" altLang="en-US" sz="1600" dirty="0">
                  <a:solidFill>
                    <a:srgbClr val="000000"/>
                  </a:solidFill>
                  <a:cs typeface="Calibri" panose="020F0502020204030204"/>
                </a:endParaRPr>
              </a:p>
              <a:p>
                <a:r>
                  <a:rPr lang="en-US" altLang="en-US" sz="1600" dirty="0">
                    <a:solidFill>
                      <a:srgbClr val="000000"/>
                    </a:solidFill>
                    <a:cs typeface="Calibri" panose="020F0502020204030204"/>
                  </a:rPr>
                  <a:t>In least squares the difference between the model value and given observations (error) is modeled as random variable with normal distribution. Using the notion of random variable, we can rewrite least squares model in the following way:</a:t>
                </a:r>
              </a:p>
              <a:p>
                <a:r>
                  <a:rPr lang="pt-BR" sz="1600" dirty="0"/>
                  <a:t> </a:t>
                </a:r>
                <a14:m>
                  <m:oMath xmlns:m="http://schemas.openxmlformats.org/officeDocument/2006/math">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r>
                      <a:rPr lang="en-US" sz="1600" b="0" i="1" smtClean="0">
                        <a:latin typeface="Cambria Math" panose="02040503050406030204" pitchFamily="18" charset="0"/>
                      </a:rPr>
                      <m:t>= </m:t>
                    </m:r>
                    <m:r>
                      <a:rPr lang="en-US" sz="1600" i="1">
                        <a:latin typeface="Cambria Math" panose="02040503050406030204" pitchFamily="18" charset="0"/>
                      </a:rPr>
                      <m:t>𝑎</m:t>
                    </m:r>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𝑏</m:t>
                    </m:r>
                    <m:r>
                      <a:rPr lang="en-US" sz="1600" i="1">
                        <a:latin typeface="Cambria Math" panose="02040503050406030204" pitchFamily="18" charset="0"/>
                      </a:rPr>
                      <m:t> </m:t>
                    </m:r>
                    <m:r>
                      <m:rPr>
                        <m:nor/>
                      </m:rPr>
                      <a:rPr lang="en-US" sz="160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oMath>
                </a14:m>
                <a:r>
                  <a:rPr lang="en-US" altLang="en-US" sz="1600" dirty="0">
                    <a:solidFill>
                      <a:srgbClr val="000000"/>
                    </a:solidFill>
                    <a:cs typeface="Calibri" panose="020F0502020204030204"/>
                  </a:rPr>
                  <a:t> - error term for the data point </a:t>
                </a:r>
                <a:r>
                  <a:rPr lang="en-US" altLang="en-US" sz="1600" dirty="0" err="1">
                    <a:solidFill>
                      <a:srgbClr val="000000"/>
                    </a:solidFill>
                    <a:cs typeface="Calibri" panose="020F0502020204030204"/>
                  </a:rPr>
                  <a:t>i</a:t>
                </a:r>
                <a:r>
                  <a:rPr lang="en-US" altLang="en-US" sz="1600" dirty="0">
                    <a:solidFill>
                      <a:srgbClr val="000000"/>
                    </a:solidFill>
                    <a:cs typeface="Calibri" panose="020F0502020204030204"/>
                  </a:rPr>
                  <a:t>, </a:t>
                </a:r>
                <a14:m>
                  <m:oMath xmlns:m="http://schemas.openxmlformats.org/officeDocument/2006/math">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r>
                      <a:rPr lang="en-US" sz="1600" b="0" i="1" smtClean="0">
                        <a:latin typeface="Cambria Math" panose="02040503050406030204" pitchFamily="18" charset="0"/>
                      </a:rPr>
                      <m:t>~</m:t>
                    </m:r>
                    <m:r>
                      <a:rPr lang="en-US" sz="1600" b="0" i="1" smtClean="0">
                        <a:latin typeface="Cambria Math" panose="02040503050406030204" pitchFamily="18" charset="0"/>
                      </a:rPr>
                      <m:t>𝑁</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μ</m:t>
                    </m:r>
                    <m:r>
                      <a:rPr lang="en-US" sz="1600" b="0" i="1" smtClean="0">
                        <a:latin typeface="Cambria Math" panose="02040503050406030204" pitchFamily="18" charset="0"/>
                      </a:rPr>
                      <m:t>,</m:t>
                    </m:r>
                    <m:r>
                      <m:rPr>
                        <m:sty m:val="p"/>
                      </m:rPr>
                      <a:rPr lang="el-GR" sz="1600" b="0" i="1" smtClean="0">
                        <a:latin typeface="Cambria Math" panose="02040503050406030204" pitchFamily="18" charset="0"/>
                      </a:rPr>
                      <m:t>σ</m:t>
                    </m:r>
                    <m:r>
                      <a:rPr lang="en-US" sz="1600" b="0" i="1" smtClean="0">
                        <a:latin typeface="Cambria Math" panose="02040503050406030204" pitchFamily="18" charset="0"/>
                      </a:rPr>
                      <m:t>)</m:t>
                    </m:r>
                  </m:oMath>
                </a14:m>
                <a:endParaRPr lang="en-US" altLang="en-US" sz="1600" dirty="0">
                  <a:solidFill>
                    <a:srgbClr val="000000"/>
                  </a:solidFill>
                  <a:cs typeface="Calibri" panose="020F0502020204030204"/>
                </a:endParaRPr>
              </a:p>
              <a:p>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oMath>
                </a14:m>
                <a:r>
                  <a:rPr lang="en-US" altLang="en-US" sz="1600" dirty="0">
                    <a:solidFill>
                      <a:srgbClr val="000000"/>
                    </a:solidFill>
                    <a:cs typeface="Calibri" panose="020F0502020204030204"/>
                  </a:rPr>
                  <a:t> - total error</a:t>
                </a:r>
              </a:p>
              <a:p>
                <a:endParaRPr lang="pt-BR" sz="1600" dirty="0"/>
              </a:p>
              <a:p>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nor/>
                          </m:rPr>
                          <a:rPr lang="pt-BR" sz="1600" dirty="0"/>
                          <m:t> </m:t>
                        </m:r>
                        <m:sSup>
                          <m:sSupPr>
                            <m:ctrlPr>
                              <a:rPr lang="pt-BR" sz="1600" i="1">
                                <a:latin typeface="Cambria Math" panose="02040503050406030204" pitchFamily="18" charset="0"/>
                              </a:rPr>
                            </m:ctrlPr>
                          </m:sSupPr>
                          <m:e>
                            <m:d>
                              <m:dPr>
                                <m:ctrlPr>
                                  <a:rPr lang="pt-BR" sz="1600" i="1">
                                    <a:latin typeface="Cambria Math" panose="02040503050406030204" pitchFamily="18" charset="0"/>
                                  </a:rPr>
                                </m:ctrlPr>
                              </m:dPr>
                              <m:e>
                                <m:sSub>
                                  <m:sSubPr>
                                    <m:ctrlPr>
                                      <a:rPr lang="pt-BR" sz="1600" i="1">
                                        <a:latin typeface="Cambria Math" panose="02040503050406030204" pitchFamily="18" charset="0"/>
                                      </a:rPr>
                                    </m:ctrlPr>
                                  </m:sSubPr>
                                  <m:e>
                                    <m:r>
                                      <m:rPr>
                                        <m:nor/>
                                      </m:rPr>
                                      <a:rPr lang="el-GR" sz="1600" dirty="0"/>
                                      <m:t>ε</m:t>
                                    </m:r>
                                  </m:e>
                                  <m:sub>
                                    <m:r>
                                      <a:rPr lang="en-US" sz="1600" i="1">
                                        <a:latin typeface="Cambria Math" panose="02040503050406030204" pitchFamily="18" charset="0"/>
                                      </a:rPr>
                                      <m:t>𝑖</m:t>
                                    </m:r>
                                  </m:sub>
                                </m:sSub>
                              </m:e>
                            </m:d>
                          </m:e>
                          <m:sup>
                            <m:r>
                              <a:rPr lang="en-US" sz="1600" i="1">
                                <a:latin typeface="Cambria Math" panose="02040503050406030204" pitchFamily="18" charset="0"/>
                              </a:rPr>
                              <m:t>2</m:t>
                            </m:r>
                          </m:sup>
                        </m:sSup>
                      </m:e>
                    </m:nary>
                  </m:oMath>
                </a14:m>
                <a:r>
                  <a:rPr lang="pt-BR" sz="1600" dirty="0">
                    <a:sym typeface="Wingdings" panose="05000000000000000000" pitchFamily="2" charset="2"/>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𝑚𝑖𝑛</m:t>
                        </m:r>
                      </m:e>
                      <m:sub>
                        <m:r>
                          <m:rPr>
                            <m:sty m:val="p"/>
                          </m:rPr>
                          <a:rPr lang="el-GR" sz="1600" i="1">
                            <a:latin typeface="Cambria Math" panose="02040503050406030204" pitchFamily="18" charset="0"/>
                          </a:rPr>
                          <m:t>μ</m:t>
                        </m:r>
                        <m:r>
                          <a:rPr lang="en-US" sz="1600" i="1">
                            <a:latin typeface="Cambria Math" panose="02040503050406030204" pitchFamily="18" charset="0"/>
                          </a:rPr>
                          <m:t>,</m:t>
                        </m:r>
                        <m:r>
                          <m:rPr>
                            <m:sty m:val="p"/>
                          </m:rPr>
                          <a:rPr lang="el-GR" sz="1600" i="1">
                            <a:latin typeface="Cambria Math" panose="02040503050406030204" pitchFamily="18" charset="0"/>
                          </a:rPr>
                          <m:t>σ</m:t>
                        </m:r>
                      </m:sub>
                    </m:sSub>
                  </m:oMath>
                </a14:m>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a:p>
                <a:endParaRPr lang="en-US" altLang="en-US" sz="16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286567" y="797068"/>
                <a:ext cx="11358182" cy="7198381"/>
              </a:xfrm>
              <a:prstGeom prst="rect">
                <a:avLst/>
              </a:prstGeom>
              <a:blipFill>
                <a:blip r:embed="rId3"/>
                <a:stretch>
                  <a:fillRect l="-2415" t="-508"/>
                </a:stretch>
              </a:blipFill>
            </p:spPr>
            <p:txBody>
              <a:bodyPr/>
              <a:lstStyle/>
              <a:p>
                <a:r>
                  <a:rPr lang="en-US">
                    <a:noFill/>
                  </a:rPr>
                  <a:t> </a:t>
                </a:r>
              </a:p>
            </p:txBody>
          </p:sp>
        </mc:Fallback>
      </mc:AlternateContent>
      <p:pic>
        <p:nvPicPr>
          <p:cNvPr id="5" name="image2.png">
            <a:extLst>
              <a:ext uri="{FF2B5EF4-FFF2-40B4-BE49-F238E27FC236}">
                <a16:creationId xmlns:a16="http://schemas.microsoft.com/office/drawing/2014/main" id="{AFAAE36A-9000-499D-9EB0-E5FA6B94228A}"/>
              </a:ext>
            </a:extLst>
          </p:cNvPr>
          <p:cNvPicPr/>
          <p:nvPr/>
        </p:nvPicPr>
        <p:blipFill>
          <a:blip r:embed="rId4"/>
          <a:srcRect/>
          <a:stretch>
            <a:fillRect/>
          </a:stretch>
        </p:blipFill>
        <p:spPr>
          <a:xfrm>
            <a:off x="2059539" y="1944215"/>
            <a:ext cx="3573379" cy="2113046"/>
          </a:xfrm>
          <a:prstGeom prst="rect">
            <a:avLst/>
          </a:prstGeom>
          <a:ln/>
        </p:spPr>
      </p:pic>
    </p:spTree>
    <p:extLst>
      <p:ext uri="{BB962C8B-B14F-4D97-AF65-F5344CB8AC3E}">
        <p14:creationId xmlns:p14="http://schemas.microsoft.com/office/powerpoint/2010/main" val="1650912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1280" y="0"/>
            <a:ext cx="9744078" cy="615553"/>
          </a:xfrm>
          <a:prstGeom prst="rect">
            <a:avLst/>
          </a:prstGeom>
        </p:spPr>
        <p:txBody>
          <a:bodyPr wrap="none" anchor="t">
            <a:spAutoFit/>
          </a:bodyPr>
          <a:lstStyle/>
          <a:p>
            <a:r>
              <a:rPr lang="en-US" sz="3400" b="1" dirty="0"/>
              <a:t>Mathematics of ML: Maximum Likelihood Estimation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7454285"/>
              </a:xfrm>
              <a:prstGeom prst="rect">
                <a:avLst/>
              </a:prstGeom>
            </p:spPr>
            <p:txBody>
              <a:bodyPr wrap="square">
                <a:spAutoFit/>
              </a:bodyPr>
              <a:lstStyle/>
              <a:p>
                <a:r>
                  <a:rPr lang="pt-BR" sz="1600" dirty="0"/>
                  <a:t>Let us consider random variable z with independent observations (X,Y): </a:t>
                </a:r>
                <a:r>
                  <a:rPr lang="en-US" sz="1600" dirty="0">
                    <a:solidFill>
                      <a:srgbClr val="000000"/>
                    </a:solidFill>
                    <a:cs typeface="Calibri" panose="020F0502020204030204"/>
                  </a:rPr>
                  <a:t>x=(</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𝑛</m:t>
                        </m:r>
                      </m:sub>
                    </m:sSub>
                  </m:oMath>
                </a14:m>
                <a:r>
                  <a:rPr lang="en-US" sz="1600" dirty="0">
                    <a:solidFill>
                      <a:srgbClr val="000000"/>
                    </a:solidFill>
                    <a:cs typeface="Calibri" panose="020F0502020204030204"/>
                  </a:rPr>
                  <a:t>), y=(</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1</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2</m:t>
                        </m:r>
                      </m:sub>
                    </m:sSub>
                  </m:oMath>
                </a14:m>
                <a:r>
                  <a:rPr lang="en-US" sz="1600" dirty="0">
                    <a:solidFill>
                      <a:srgbClr val="000000"/>
                    </a:solidFill>
                    <a:cs typeface="Calibri" panose="020F0502020204030204"/>
                  </a:rPr>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𝑛</m:t>
                        </m:r>
                      </m:sub>
                    </m:sSub>
                  </m:oMath>
                </a14:m>
                <a:r>
                  <a:rPr lang="en-US" sz="1600" dirty="0">
                    <a:solidFill>
                      <a:srgbClr val="000000"/>
                    </a:solidFill>
                    <a:cs typeface="Calibri" panose="020F0502020204030204"/>
                  </a:rPr>
                  <a:t>)</a:t>
                </a:r>
              </a:p>
              <a:p>
                <a:r>
                  <a:rPr lang="en-US" sz="1600" dirty="0">
                    <a:solidFill>
                      <a:srgbClr val="000000"/>
                    </a:solidFill>
                    <a:cs typeface="Calibri" panose="020F0502020204030204"/>
                  </a:rPr>
                  <a:t>Let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𝑝</m:t>
                        </m:r>
                      </m:e>
                      <m:sub>
                        <m:r>
                          <a:rPr lang="en-US" sz="1600" b="0" i="1" smtClean="0">
                            <a:latin typeface="Cambria Math" panose="02040503050406030204" pitchFamily="18" charset="0"/>
                          </a:rPr>
                          <m:t>𝑖</m:t>
                        </m:r>
                      </m:sub>
                    </m:sSub>
                  </m:oMath>
                </a14:m>
                <a:r>
                  <a:rPr lang="pt-BR" sz="1600" dirty="0"/>
                  <a:t> be the probability of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m:t>
                        </m:r>
                        <m:r>
                          <a:rPr lang="en-US" sz="1600" i="1">
                            <a:latin typeface="Cambria Math" panose="02040503050406030204" pitchFamily="18" charset="0"/>
                          </a:rPr>
                          <m:t>𝑥</m:t>
                        </m:r>
                      </m:e>
                      <m:sub>
                        <m:r>
                          <a:rPr lang="en-US" sz="1600" b="0" i="1" smtClean="0">
                            <a:latin typeface="Cambria Math" panose="02040503050406030204" pitchFamily="18" charset="0"/>
                          </a:rPr>
                          <m:t>𝑖</m:t>
                        </m:r>
                      </m:sub>
                    </m:sSub>
                  </m:oMath>
                </a14:m>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oMath>
                </a14:m>
                <a:r>
                  <a:rPr lang="pt-BR" sz="1600" dirty="0"/>
                  <a:t>) to occur.   </a:t>
                </a:r>
              </a:p>
              <a:p>
                <a:r>
                  <a:rPr lang="pt-BR" sz="2000" b="1" i="1" dirty="0"/>
                  <a:t>Maximum Likelihood Estimation (MLE) Idea</a:t>
                </a:r>
                <a:r>
                  <a:rPr lang="pt-BR" sz="1600" dirty="0"/>
                  <a:t>: find such parametrs of the distribution that maximize the probability of bserved data. The probability of the whole dataset to occur is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sSub>
                          <m:sSubPr>
                            <m:ctrlPr>
                              <a:rPr lang="pt-BR"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𝑖</m:t>
                            </m:r>
                          </m:sub>
                        </m:sSub>
                      </m:e>
                    </m:nary>
                    <m:r>
                      <a:rPr lang="en-US" sz="1600" b="0" i="1" smtClean="0">
                        <a:latin typeface="Cambria Math" panose="02040503050406030204" pitchFamily="18" charset="0"/>
                      </a:rPr>
                      <m:t>.</m:t>
                    </m:r>
                  </m:oMath>
                </a14:m>
                <a:endParaRPr lang="en-US" sz="1600" b="0" dirty="0"/>
              </a:p>
              <a:p>
                <a:endParaRPr lang="en-US" sz="1600" dirty="0"/>
              </a:p>
              <a:p>
                <a:r>
                  <a:rPr lang="en-US" sz="1600" b="0" dirty="0"/>
                  <a:t>Let us assume that distribution of </a:t>
                </a:r>
                <a:r>
                  <a:rPr lang="en-US" sz="1600" dirty="0"/>
                  <a:t>z is not known but it belongs to a family of distributions </a:t>
                </a:r>
                <a14:m>
                  <m:oMath xmlns:m="http://schemas.openxmlformats.org/officeDocument/2006/math">
                    <m:r>
                      <a:rPr lang="en-US" i="1">
                        <a:latin typeface="Cambria Math" panose="02040503050406030204" pitchFamily="18" charset="0"/>
                      </a:rPr>
                      <m:t>𝑓</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r>
                      <m:rPr>
                        <m:nor/>
                      </m:rPr>
                      <a:rPr lang="en-US"/>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𝑛</m:t>
                        </m:r>
                      </m:sub>
                    </m:sSub>
                    <m:r>
                      <a:rPr lang="en-US" i="1">
                        <a:latin typeface="Cambria Math" panose="02040503050406030204" pitchFamily="18" charset="0"/>
                      </a:rPr>
                      <m:t>|</m:t>
                    </m:r>
                    <m:r>
                      <m:rPr>
                        <m:sty m:val="p"/>
                      </m:rPr>
                      <a:rPr lang="en-US">
                        <a:latin typeface="Cambria Math" panose="02040503050406030204" pitchFamily="18" charset="0"/>
                      </a:rPr>
                      <m:t>β</m:t>
                    </m:r>
                    <m:r>
                      <a:rPr lang="en-US" i="1">
                        <a:latin typeface="Cambria Math" panose="02040503050406030204" pitchFamily="18" charset="0"/>
                      </a:rPr>
                      <m:t>)</m:t>
                    </m:r>
                  </m:oMath>
                </a14:m>
                <a:r>
                  <a:rPr lang="en-US" sz="1600" dirty="0"/>
                  <a:t>  </a:t>
                </a:r>
              </a:p>
              <a:p>
                <a:r>
                  <a:rPr lang="en-US" sz="1600" dirty="0"/>
                  <a:t>with some unknown parameter </a:t>
                </a:r>
                <a14:m>
                  <m:oMath xmlns:m="http://schemas.openxmlformats.org/officeDocument/2006/math">
                    <m:r>
                      <m:rPr>
                        <m:sty m:val="p"/>
                      </m:rPr>
                      <a:rPr lang="en-US" sz="1600">
                        <a:latin typeface="Cambria Math" panose="02040503050406030204" pitchFamily="18" charset="0"/>
                      </a:rPr>
                      <m:t>β</m:t>
                    </m:r>
                    <m:r>
                      <a:rPr lang="en-US" sz="1600" b="0" i="0" smtClean="0">
                        <a:latin typeface="Cambria Math" panose="02040503050406030204" pitchFamily="18" charset="0"/>
                      </a:rPr>
                      <m:t>.</m:t>
                    </m:r>
                  </m:oMath>
                </a14:m>
                <a:r>
                  <a:rPr lang="en-US" sz="1600" b="0" dirty="0"/>
                  <a:t> </a:t>
                </a:r>
              </a:p>
              <a:p>
                <a:r>
                  <a:rPr lang="en-US" sz="1600" dirty="0"/>
                  <a:t>We would like to maximize t</a:t>
                </a:r>
                <a:r>
                  <a:rPr lang="en-US" sz="1600" b="0" dirty="0"/>
                  <a:t>he probability of the dataset to occur</a:t>
                </a:r>
              </a:p>
              <a:p>
                <a14:m>
                  <m:oMath xmlns:m="http://schemas.openxmlformats.org/officeDocument/2006/math">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r>
                          <a:rPr lang="en-US" sz="160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r>
                          <a:rPr lang="en-US" sz="1600">
                            <a:latin typeface="Cambria Math" panose="02040503050406030204" pitchFamily="18" charset="0"/>
                          </a:rPr>
                          <m:t>|</m:t>
                        </m:r>
                        <m:r>
                          <m:rPr>
                            <m:sty m:val="p"/>
                          </m:rPr>
                          <a:rPr lang="en-US" sz="1600">
                            <a:latin typeface="Cambria Math" panose="02040503050406030204" pitchFamily="18" charset="0"/>
                          </a:rPr>
                          <m:t>β</m:t>
                        </m:r>
                        <m:r>
                          <a:rPr lang="en-US" sz="1600">
                            <a:latin typeface="Cambria Math" panose="02040503050406030204" pitchFamily="18" charset="0"/>
                          </a:rPr>
                          <m:t>)</m:t>
                        </m:r>
                      </m:e>
                    </m:nary>
                  </m:oMath>
                </a14:m>
                <a:r>
                  <a:rPr lang="pt-BR" sz="1600" dirty="0">
                    <a:sym typeface="Wingdings" panose="05000000000000000000" pitchFamily="2" charset="2"/>
                  </a:rPr>
                  <a:t> </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b="0" i="1" smtClean="0">
                            <a:latin typeface="Cambria Math" panose="02040503050406030204" pitchFamily="18" charset="0"/>
                          </a:rPr>
                          <m:t>𝑚𝑎𝑥</m:t>
                        </m:r>
                      </m:e>
                      <m:sub>
                        <m:r>
                          <m:rPr>
                            <m:sty m:val="p"/>
                          </m:rPr>
                          <a:rPr lang="en-US" sz="1600">
                            <a:latin typeface="Cambria Math" panose="02040503050406030204" pitchFamily="18" charset="0"/>
                          </a:rPr>
                          <m:t>β</m:t>
                        </m:r>
                      </m:sub>
                    </m:sSub>
                  </m:oMath>
                </a14:m>
                <a:endParaRPr lang="pt-BR" sz="1600" dirty="0"/>
              </a:p>
              <a:p>
                <a:r>
                  <a:rPr lang="pt-BR" sz="1600" dirty="0"/>
                  <a:t>Parameter of the distribution at which the maximum of probability is achieved is </a:t>
                </a:r>
                <a14:m>
                  <m:oMath xmlns:m="http://schemas.openxmlformats.org/officeDocument/2006/math">
                    <m:sSup>
                      <m:sSupPr>
                        <m:ctrlPr>
                          <a:rPr lang="pt-BR" sz="1600" i="1">
                            <a:latin typeface="Cambria Math" panose="02040503050406030204" pitchFamily="18" charset="0"/>
                          </a:rPr>
                        </m:ctrlPr>
                      </m:sSupPr>
                      <m:e>
                        <m:r>
                          <m:rPr>
                            <m:sty m:val="p"/>
                          </m:rPr>
                          <a:rPr lang="en-US" sz="1600">
                            <a:latin typeface="Cambria Math" panose="02040503050406030204" pitchFamily="18" charset="0"/>
                          </a:rPr>
                          <m:t>β</m:t>
                        </m:r>
                      </m:e>
                      <m:sup>
                        <m:r>
                          <a:rPr lang="en-US" sz="1600" i="1">
                            <a:latin typeface="Cambria Math" panose="02040503050406030204" pitchFamily="18" charset="0"/>
                          </a:rPr>
                          <m:t>∗</m:t>
                        </m:r>
                      </m:sup>
                    </m:sSup>
                  </m:oMath>
                </a14:m>
                <a:r>
                  <a:rPr lang="pt-BR" sz="1600" dirty="0"/>
                  <a:t>.</a:t>
                </a:r>
              </a:p>
              <a:p>
                <a:endParaRPr lang="pt-BR" sz="1600" dirty="0"/>
              </a:p>
              <a:p>
                <a14:m>
                  <m:oMath xmlns:m="http://schemas.openxmlformats.org/officeDocument/2006/math">
                    <m:sSup>
                      <m:sSupPr>
                        <m:ctrlPr>
                          <a:rPr lang="pt-BR" sz="1600" i="1">
                            <a:latin typeface="Cambria Math" panose="02040503050406030204" pitchFamily="18" charset="0"/>
                          </a:rPr>
                        </m:ctrlPr>
                      </m:sSupPr>
                      <m:e>
                        <m:r>
                          <m:rPr>
                            <m:sty m:val="p"/>
                          </m:rPr>
                          <a:rPr lang="en-US" sz="1600">
                            <a:latin typeface="Cambria Math" panose="02040503050406030204" pitchFamily="18" charset="0"/>
                          </a:rPr>
                          <m:t>β</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i="1">
                            <a:latin typeface="Cambria Math" panose="02040503050406030204" pitchFamily="18" charset="0"/>
                          </a:rPr>
                          <m:t>𝑎𝑟𝑔𝑚</m:t>
                        </m:r>
                        <m:r>
                          <a:rPr lang="en-US" sz="1600" b="0" i="1" smtClean="0">
                            <a:latin typeface="Cambria Math" panose="02040503050406030204" pitchFamily="18" charset="0"/>
                          </a:rPr>
                          <m:t>𝑎𝑥</m:t>
                        </m:r>
                      </m:e>
                      <m:sub>
                        <m:r>
                          <m:rPr>
                            <m:sty m:val="p"/>
                          </m:rPr>
                          <a:rPr lang="en-US" sz="1600">
                            <a:latin typeface="Cambria Math" panose="02040503050406030204" pitchFamily="18" charset="0"/>
                          </a:rPr>
                          <m:t>β</m:t>
                        </m:r>
                      </m:sub>
                    </m:sSub>
                    <m:r>
                      <a:rPr lang="en-US" sz="1600" i="1">
                        <a:latin typeface="Cambria Math" panose="02040503050406030204" pitchFamily="18" charset="0"/>
                      </a:rPr>
                      <m:t>(</m:t>
                    </m:r>
                    <m:nary>
                      <m:naryPr>
                        <m:chr m:val="∏"/>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r>
                          <a:rPr lang="en-US" sz="1600">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r>
                          <a:rPr lang="en-US" sz="1600">
                            <a:latin typeface="Cambria Math" panose="02040503050406030204" pitchFamily="18" charset="0"/>
                          </a:rPr>
                          <m:t>|</m:t>
                        </m:r>
                        <m:r>
                          <m:rPr>
                            <m:sty m:val="p"/>
                          </m:rPr>
                          <a:rPr lang="en-US" sz="1600">
                            <a:latin typeface="Cambria Math" panose="02040503050406030204" pitchFamily="18" charset="0"/>
                          </a:rPr>
                          <m:t>β</m:t>
                        </m:r>
                        <m:r>
                          <a:rPr lang="en-US" sz="1600">
                            <a:latin typeface="Cambria Math" panose="02040503050406030204" pitchFamily="18" charset="0"/>
                          </a:rPr>
                          <m:t>)</m:t>
                        </m:r>
                      </m:e>
                    </m:nary>
                  </m:oMath>
                </a14:m>
                <a:r>
                  <a:rPr lang="pt-BR" sz="1600" dirty="0"/>
                  <a:t>)</a:t>
                </a:r>
              </a:p>
              <a:p>
                <a:endParaRPr lang="pt-BR" sz="1600" dirty="0"/>
              </a:p>
              <a:p>
                <a:r>
                  <a:rPr lang="pt-BR" sz="1600" dirty="0"/>
                  <a:t>To make computtions easier we work in log scale (see properties of log to prove why we can do it): </a:t>
                </a:r>
              </a:p>
              <a:p>
                <a14:m>
                  <m:oMath xmlns:m="http://schemas.openxmlformats.org/officeDocument/2006/math">
                    <m:r>
                      <m:rPr>
                        <m:sty m:val="p"/>
                      </m:rPr>
                      <a:rPr lang="en-US" sz="1600" b="0" i="0" smtClean="0">
                        <a:latin typeface="Cambria Math" panose="02040503050406030204" pitchFamily="18" charset="0"/>
                      </a:rPr>
                      <m:t>log</m:t>
                    </m:r>
                    <m:r>
                      <a:rPr lang="en-US" sz="1600" b="0" i="1" smtClean="0">
                        <a:latin typeface="Cambria Math" panose="02040503050406030204" pitchFamily="18" charset="0"/>
                      </a:rPr>
                      <m:t>⁡</m:t>
                    </m:r>
                    <m:nary>
                      <m:naryPr>
                        <m:chr m:val="∏"/>
                        <m:ctrlPr>
                          <a:rPr lang="en-US" sz="1600" i="1" smtClean="0">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r>
                          <a:rPr lang="en-US" sz="1600" i="1">
                            <a:latin typeface="Cambria Math" panose="02040503050406030204" pitchFamily="18" charset="0"/>
                          </a:rPr>
                          <m:t>𝑓</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e>
                          <m:e>
                            <m:r>
                              <m:rPr>
                                <m:sty m:val="p"/>
                              </m:rPr>
                              <a:rPr lang="en-US" sz="1600">
                                <a:latin typeface="Cambria Math" panose="02040503050406030204" pitchFamily="18" charset="0"/>
                              </a:rPr>
                              <m:t>β</m:t>
                            </m:r>
                          </m:e>
                        </m:d>
                        <m:r>
                          <a:rPr lang="en-US" sz="1600" b="0" i="0" smtClean="0">
                            <a:latin typeface="Cambria Math" panose="02040503050406030204" pitchFamily="18" charset="0"/>
                          </a:rPr>
                          <m:t>=</m:t>
                        </m:r>
                      </m:e>
                    </m:nary>
                  </m:oMath>
                </a14:m>
                <a:r>
                  <a:rPr lang="pt-BR" sz="1600" dirty="0"/>
                  <a:t> </a:t>
                </a:r>
                <a14:m>
                  <m:oMath xmlns:m="http://schemas.openxmlformats.org/officeDocument/2006/math">
                    <m:nary>
                      <m:naryPr>
                        <m:chr m:val="∑"/>
                        <m:ctrlPr>
                          <a:rPr lang="pt-BR" sz="1600" i="1">
                            <a:latin typeface="Cambria Math" panose="02040503050406030204" pitchFamily="18" charset="0"/>
                          </a:rPr>
                        </m:ctrlPr>
                      </m:naryPr>
                      <m:sub>
                        <m:r>
                          <m:rPr>
                            <m:brk m:alnAt="23"/>
                          </m:rPr>
                          <a:rPr lang="en-US" sz="1600" i="1">
                            <a:latin typeface="Cambria Math" panose="02040503050406030204" pitchFamily="18" charset="0"/>
                          </a:rPr>
                          <m:t>𝑖</m:t>
                        </m:r>
                        <m:r>
                          <a:rPr lang="pt-BR" sz="1600" i="1">
                            <a:latin typeface="Cambria Math" panose="02040503050406030204" pitchFamily="18" charset="0"/>
                          </a:rPr>
                          <m:t>=0</m:t>
                        </m:r>
                      </m:sub>
                      <m:sup>
                        <m:r>
                          <a:rPr lang="pt-BR" sz="1600" i="1">
                            <a:latin typeface="Cambria Math" panose="02040503050406030204" pitchFamily="18" charset="0"/>
                          </a:rPr>
                          <m:t>𝑛</m:t>
                        </m:r>
                      </m:sup>
                      <m:e>
                        <m:r>
                          <m:rPr>
                            <m:sty m:val="p"/>
                          </m:rPr>
                          <a:rPr lang="en-US" sz="1600" b="0" i="0" smtClean="0">
                            <a:latin typeface="Cambria Math" panose="02040503050406030204" pitchFamily="18" charset="0"/>
                          </a:rPr>
                          <m:t>log</m:t>
                        </m:r>
                        <m:r>
                          <a:rPr lang="en-US" sz="1600" b="0" i="1" smtClean="0">
                            <a:latin typeface="Cambria Math" panose="02040503050406030204" pitchFamily="18" charset="0"/>
                          </a:rPr>
                          <m:t>⁡(</m:t>
                        </m:r>
                        <m:r>
                          <a:rPr lang="en-US" sz="1600" i="1">
                            <a:latin typeface="Cambria Math" panose="02040503050406030204" pitchFamily="18" charset="0"/>
                          </a:rPr>
                          <m:t>𝑓</m:t>
                        </m:r>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r>
                                  <a:rPr lang="en-US" sz="1600" i="1">
                                    <a:latin typeface="Cambria Math" panose="02040503050406030204" pitchFamily="18" charset="0"/>
                                  </a:rPr>
                                  <m:t>𝑧</m:t>
                                </m:r>
                              </m:e>
                              <m:sup>
                                <m:r>
                                  <a:rPr lang="en-US" sz="1600" i="1">
                                    <a:latin typeface="Cambria Math" panose="02040503050406030204" pitchFamily="18" charset="0"/>
                                  </a:rPr>
                                  <m:t>𝑖</m:t>
                                </m:r>
                              </m:sup>
                            </m:sSup>
                          </m:e>
                          <m:e>
                            <m:r>
                              <m:rPr>
                                <m:sty m:val="p"/>
                              </m:rPr>
                              <a:rPr lang="en-US" sz="1600">
                                <a:latin typeface="Cambria Math" panose="02040503050406030204" pitchFamily="18" charset="0"/>
                              </a:rPr>
                              <m:t>β</m:t>
                            </m:r>
                          </m:e>
                        </m:d>
                      </m:e>
                    </m:nary>
                  </m:oMath>
                </a14:m>
                <a:r>
                  <a:rPr lang="pt-BR" sz="1600"/>
                  <a:t>).</a:t>
                </a:r>
                <a:endParaRPr lang="pt-BR" sz="1600" dirty="0"/>
              </a:p>
              <a:p>
                <a:endParaRPr lang="pt-BR" sz="1600" dirty="0"/>
              </a:p>
              <a:p>
                <a:r>
                  <a:rPr lang="pt-BR" sz="2000" b="1" i="1" dirty="0"/>
                  <a:t>Exercise: </a:t>
                </a:r>
                <a:r>
                  <a:rPr lang="pt-BR" sz="2000" dirty="0"/>
                  <a:t>write the expression for maximum likelihood estimator assuming the normal distribution z with parametrs </a:t>
                </a:r>
                <a14:m>
                  <m:oMath xmlns:m="http://schemas.openxmlformats.org/officeDocument/2006/math">
                    <m:r>
                      <m:rPr>
                        <m:sty m:val="p"/>
                      </m:rPr>
                      <a:rPr lang="el-GR" sz="2000" i="1">
                        <a:latin typeface="Cambria Math" panose="02040503050406030204" pitchFamily="18" charset="0"/>
                      </a:rPr>
                      <m:t>μ</m:t>
                    </m:r>
                    <m:r>
                      <a:rPr lang="en-US" sz="2000" b="0" i="1" smtClean="0">
                        <a:latin typeface="Cambria Math" panose="02040503050406030204" pitchFamily="18" charset="0"/>
                      </a:rPr>
                      <m:t>, </m:t>
                    </m:r>
                    <m:r>
                      <m:rPr>
                        <m:sty m:val="p"/>
                      </m:rPr>
                      <a:rPr lang="el-GR" sz="2000" i="1">
                        <a:latin typeface="Cambria Math" panose="02040503050406030204" pitchFamily="18" charset="0"/>
                      </a:rPr>
                      <m:t>σ</m:t>
                    </m:r>
                  </m:oMath>
                </a14:m>
                <a:endParaRPr lang="pt-BR" sz="2000"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59923" y="979948"/>
                <a:ext cx="11358182" cy="7454285"/>
              </a:xfrm>
              <a:prstGeom prst="rect">
                <a:avLst/>
              </a:prstGeom>
              <a:blipFill>
                <a:blip r:embed="rId3"/>
                <a:stretch>
                  <a:fillRect l="-2415" t="-245"/>
                </a:stretch>
              </a:blipFill>
            </p:spPr>
            <p:txBody>
              <a:bodyPr/>
              <a:lstStyle/>
              <a:p>
                <a:r>
                  <a:rPr lang="en-US">
                    <a:noFill/>
                  </a:rPr>
                  <a:t> </a:t>
                </a:r>
              </a:p>
            </p:txBody>
          </p:sp>
        </mc:Fallback>
      </mc:AlternateContent>
    </p:spTree>
    <p:extLst>
      <p:ext uri="{BB962C8B-B14F-4D97-AF65-F5344CB8AC3E}">
        <p14:creationId xmlns:p14="http://schemas.microsoft.com/office/powerpoint/2010/main" val="22749775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880" y="40640"/>
            <a:ext cx="8120749" cy="615553"/>
          </a:xfrm>
          <a:prstGeom prst="rect">
            <a:avLst/>
          </a:prstGeom>
        </p:spPr>
        <p:txBody>
          <a:bodyPr wrap="none" anchor="t">
            <a:spAutoFit/>
          </a:bodyPr>
          <a:lstStyle/>
          <a:p>
            <a:r>
              <a:rPr lang="en-US" sz="3400" b="1" dirty="0"/>
              <a:t>Mathematics of ML: questions for self study</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755422"/>
          </a:xfrm>
          <a:prstGeom prst="rect">
            <a:avLst/>
          </a:prstGeom>
        </p:spPr>
        <p:txBody>
          <a:bodyPr wrap="square">
            <a:spAutoFit/>
          </a:bodyPr>
          <a:lstStyle/>
          <a:p>
            <a:pPr marL="457200" indent="-457200">
              <a:buAutoNum type="arabicPeriod"/>
            </a:pPr>
            <a:r>
              <a:rPr lang="en-US" sz="2400" b="1" dirty="0"/>
              <a:t>What python tools can be used to solve a system of linear equations?</a:t>
            </a:r>
          </a:p>
          <a:p>
            <a:pPr marL="457200" indent="-457200">
              <a:buAutoNum type="arabicPeriod"/>
            </a:pPr>
            <a:r>
              <a:rPr lang="en-US" sz="2400" b="1" dirty="0"/>
              <a:t>What python tools can be used to solve a system of linear inequalities?</a:t>
            </a:r>
          </a:p>
          <a:p>
            <a:pPr marL="457200" indent="-457200">
              <a:buAutoNum type="arabicPeriod"/>
            </a:pPr>
            <a:r>
              <a:rPr lang="en-US" sz="2400" b="1" dirty="0"/>
              <a:t>What python tools can be used to fit data to a line?</a:t>
            </a:r>
          </a:p>
          <a:p>
            <a:pPr marL="457200" indent="-457200">
              <a:buAutoNum type="arabicPeriod"/>
            </a:pPr>
            <a:r>
              <a:rPr lang="en-US" sz="2400" b="1" dirty="0"/>
              <a:t>Write line equation in two dimensions</a:t>
            </a:r>
          </a:p>
          <a:p>
            <a:pPr marL="457200" indent="-457200">
              <a:buAutoNum type="arabicPeriod"/>
            </a:pPr>
            <a:r>
              <a:rPr lang="en-US" sz="2400" b="1" dirty="0"/>
              <a:t>What python tools can be used to plot a line?</a:t>
            </a:r>
          </a:p>
          <a:p>
            <a:pPr marL="457200" indent="-457200">
              <a:buAutoNum type="arabicPeriod"/>
            </a:pPr>
            <a:r>
              <a:rPr lang="en-US" sz="2400" b="1" dirty="0"/>
              <a:t>What is a method of least squares?</a:t>
            </a:r>
          </a:p>
          <a:p>
            <a:pPr marL="457200" indent="-457200">
              <a:buAutoNum type="arabicPeriod"/>
            </a:pPr>
            <a:r>
              <a:rPr lang="en-US" sz="2400" b="1" dirty="0"/>
              <a:t>What is linear classification?</a:t>
            </a:r>
          </a:p>
          <a:p>
            <a:endParaRPr lang="en-US" sz="2400" b="1" dirty="0"/>
          </a:p>
          <a:p>
            <a:endParaRPr lang="en-US" sz="2400" b="1"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647280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6880" y="40640"/>
            <a:ext cx="7143687" cy="615553"/>
          </a:xfrm>
          <a:prstGeom prst="rect">
            <a:avLst/>
          </a:prstGeom>
        </p:spPr>
        <p:txBody>
          <a:bodyPr wrap="none" anchor="t">
            <a:spAutoFit/>
          </a:bodyPr>
          <a:lstStyle/>
          <a:p>
            <a:r>
              <a:rPr lang="en-US" sz="3400" b="1" dirty="0"/>
              <a:t>Mathematics of ML: summary of day 1</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6494085"/>
          </a:xfrm>
          <a:prstGeom prst="rect">
            <a:avLst/>
          </a:prstGeom>
        </p:spPr>
        <p:txBody>
          <a:bodyPr wrap="square">
            <a:spAutoFit/>
          </a:bodyPr>
          <a:lstStyle/>
          <a:p>
            <a:r>
              <a:rPr lang="en-US" sz="2400" b="1" dirty="0"/>
              <a:t>Mathematical background discussed today is needed to have basic understanding of the following machine learning methods: </a:t>
            </a:r>
          </a:p>
          <a:p>
            <a:endParaRPr lang="en-US" sz="2400" b="1" dirty="0"/>
          </a:p>
          <a:p>
            <a:r>
              <a:rPr lang="en-US" sz="2400" b="1" dirty="0">
                <a:latin typeface="+mj-lt"/>
              </a:rPr>
              <a:t>Linear regression  </a:t>
            </a:r>
            <a:r>
              <a:rPr lang="en-US" sz="2400" b="1" dirty="0"/>
              <a:t>(</a:t>
            </a:r>
            <a:r>
              <a:rPr lang="en-US" sz="2400" dirty="0" err="1">
                <a:latin typeface="Times New Roman" panose="02020603050405020304" pitchFamily="18" charset="0"/>
                <a:cs typeface="Times New Roman" panose="02020603050405020304" pitchFamily="18" charset="0"/>
              </a:rPr>
              <a:t>sklearn.linear_models.linear_regression</a:t>
            </a:r>
            <a:r>
              <a:rPr lang="en-US" sz="2400" dirty="0">
                <a:latin typeface="Times New Roman" panose="02020603050405020304" pitchFamily="18" charset="0"/>
                <a:cs typeface="Times New Roman" panose="02020603050405020304" pitchFamily="18" charset="0"/>
              </a:rPr>
              <a:t>)</a:t>
            </a:r>
          </a:p>
          <a:p>
            <a:r>
              <a:rPr lang="en-US" sz="2400" b="1" dirty="0">
                <a:latin typeface="+mj-lt"/>
              </a:rPr>
              <a:t>Support Vector Machines</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sklearn.SVM.LinearSVM</a:t>
            </a:r>
            <a:r>
              <a:rPr lang="en-US" sz="2400" dirty="0">
                <a:latin typeface="Times New Roman" panose="02020603050405020304" pitchFamily="18" charset="0"/>
                <a:cs typeface="Times New Roman" panose="02020603050405020304" pitchFamily="18" charset="0"/>
              </a:rPr>
              <a:t>)</a:t>
            </a:r>
            <a:endParaRPr lang="en-US" sz="2400" b="1" dirty="0"/>
          </a:p>
          <a:p>
            <a:r>
              <a:rPr lang="en-US" sz="2400" b="1" dirty="0">
                <a:latin typeface="+mj-lt"/>
              </a:rPr>
              <a:t>Neural Networks</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sklearn.neural_network.MLP</a:t>
            </a:r>
            <a:r>
              <a:rPr lang="en-US" sz="2400" dirty="0">
                <a:latin typeface="Times New Roman" panose="02020603050405020304" pitchFamily="18" charset="0"/>
                <a:cs typeface="Times New Roman" panose="02020603050405020304" pitchFamily="18" charset="0"/>
              </a:rPr>
              <a:t>)</a:t>
            </a:r>
            <a:endParaRPr lang="en-US" sz="2400" b="1" dirty="0"/>
          </a:p>
          <a:p>
            <a:r>
              <a:rPr lang="en-US" sz="2400" b="1" dirty="0">
                <a:latin typeface="+mj-lt"/>
              </a:rPr>
              <a:t>Logistic regression</a:t>
            </a:r>
            <a:r>
              <a:rPr lang="en-US" sz="2400" dirty="0">
                <a:latin typeface="+mj-lt"/>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sklearn.logistic_regression</a:t>
            </a:r>
            <a:r>
              <a:rPr lang="en-US" sz="2400" dirty="0">
                <a:latin typeface="Times New Roman" panose="02020603050405020304" pitchFamily="18" charset="0"/>
                <a:cs typeface="Times New Roman" panose="02020603050405020304" pitchFamily="18" charset="0"/>
              </a:rPr>
              <a:t>)</a:t>
            </a:r>
          </a:p>
          <a:p>
            <a:endParaRPr lang="en-US" sz="2400" b="1" dirty="0"/>
          </a:p>
          <a:p>
            <a:endParaRPr lang="en-US" sz="2400" b="1" dirty="0"/>
          </a:p>
          <a:p>
            <a:endParaRPr lang="en-US" sz="2400" b="1" dirty="0"/>
          </a:p>
          <a:p>
            <a:r>
              <a:rPr lang="en-US" sz="2400" b="1" dirty="0"/>
              <a:t> </a:t>
            </a:r>
            <a:endParaRPr lang="pt-BR" sz="2400" dirty="0"/>
          </a:p>
          <a:p>
            <a:endParaRPr lang="pt-BR" sz="2000" dirty="0"/>
          </a:p>
          <a:p>
            <a:endParaRPr lang="pt-BR" sz="1600" dirty="0"/>
          </a:p>
          <a:p>
            <a:r>
              <a:rPr lang="pt-BR" sz="1600" dirty="0"/>
              <a:t> </a:t>
            </a:r>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1378142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63788"/>
            <a:ext cx="14761283" cy="615553"/>
          </a:xfrm>
          <a:prstGeom prst="rect">
            <a:avLst/>
          </a:prstGeom>
        </p:spPr>
        <p:txBody>
          <a:bodyPr wrap="squar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59923" y="979948"/>
            <a:ext cx="11358182" cy="5816977"/>
          </a:xfrm>
          <a:prstGeom prst="rect">
            <a:avLst/>
          </a:prstGeom>
        </p:spPr>
        <p:txBody>
          <a:bodyPr wrap="square">
            <a:spAutoFit/>
          </a:bodyPr>
          <a:lstStyle/>
          <a:p>
            <a:r>
              <a:rPr lang="pt-BR" sz="2600" b="1" dirty="0"/>
              <a:t>Preview of next lecture</a:t>
            </a:r>
          </a:p>
          <a:p>
            <a:endParaRPr lang="pt-BR" sz="2000" dirty="0"/>
          </a:p>
          <a:p>
            <a:r>
              <a:rPr lang="pt-BR" sz="2000" dirty="0"/>
              <a:t>Example: </a:t>
            </a:r>
            <a:endParaRPr lang="en-US" sz="2000" dirty="0"/>
          </a:p>
          <a:p>
            <a:r>
              <a:rPr lang="en-US" sz="2000" dirty="0"/>
              <a:t>Design a bot that grades students on a 2-problem quiz, which is graded on a pass/fail basis. </a:t>
            </a:r>
          </a:p>
          <a:p>
            <a:r>
              <a:rPr lang="en-US" sz="2000" dirty="0"/>
              <a:t>To pass, a student has to get at least one problem right.  These are possible situations.</a:t>
            </a:r>
          </a:p>
          <a:p>
            <a:r>
              <a:rPr lang="en-US" sz="2000" dirty="0"/>
              <a:t>                                                    </a:t>
            </a:r>
          </a:p>
          <a:p>
            <a:r>
              <a:rPr lang="en-US" sz="1600" dirty="0"/>
              <a:t>                                                     </a:t>
            </a:r>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graphicFrame>
        <p:nvGraphicFramePr>
          <p:cNvPr id="7" name="Object 6">
            <a:extLst>
              <a:ext uri="{FF2B5EF4-FFF2-40B4-BE49-F238E27FC236}">
                <a16:creationId xmlns:a16="http://schemas.microsoft.com/office/drawing/2014/main" id="{FAC2F448-78F1-4357-97C0-EF6D841A043F}"/>
              </a:ext>
            </a:extLst>
          </p:cNvPr>
          <p:cNvGraphicFramePr>
            <a:graphicFrameLocks noChangeAspect="1"/>
          </p:cNvGraphicFramePr>
          <p:nvPr/>
        </p:nvGraphicFramePr>
        <p:xfrm>
          <a:off x="658896" y="2692401"/>
          <a:ext cx="2316004" cy="1731172"/>
        </p:xfrm>
        <a:graphic>
          <a:graphicData uri="http://schemas.openxmlformats.org/presentationml/2006/ole">
            <mc:AlternateContent xmlns:mc="http://schemas.openxmlformats.org/markup-compatibility/2006">
              <mc:Choice xmlns:v="urn:schemas-microsoft-com:vml" Requires="v">
                <p:oleObj name="Worksheet" r:id="rId3" imgW="2049957" imgH="1531644" progId="Excel.Sheet.12">
                  <p:embed/>
                </p:oleObj>
              </mc:Choice>
              <mc:Fallback>
                <p:oleObj name="Worksheet" r:id="rId3" imgW="2049957" imgH="1531644" progId="Excel.Sheet.12">
                  <p:embed/>
                  <p:pic>
                    <p:nvPicPr>
                      <p:cNvPr id="7" name="Object 6">
                        <a:extLst>
                          <a:ext uri="{FF2B5EF4-FFF2-40B4-BE49-F238E27FC236}">
                            <a16:creationId xmlns:a16="http://schemas.microsoft.com/office/drawing/2014/main" id="{FAC2F448-78F1-4357-97C0-EF6D841A043F}"/>
                          </a:ext>
                        </a:extLst>
                      </p:cNvPr>
                      <p:cNvPicPr/>
                      <p:nvPr/>
                    </p:nvPicPr>
                    <p:blipFill>
                      <a:blip r:embed="rId4"/>
                      <a:stretch>
                        <a:fillRect/>
                      </a:stretch>
                    </p:blipFill>
                    <p:spPr>
                      <a:xfrm>
                        <a:off x="658896" y="2692401"/>
                        <a:ext cx="2316004" cy="1731172"/>
                      </a:xfrm>
                      <a:prstGeom prst="rect">
                        <a:avLst/>
                      </a:prstGeom>
                    </p:spPr>
                  </p:pic>
                </p:oleObj>
              </mc:Fallback>
            </mc:AlternateContent>
          </a:graphicData>
        </a:graphic>
      </p:graphicFrame>
    </p:spTree>
    <p:extLst>
      <p:ext uri="{BB962C8B-B14F-4D97-AF65-F5344CB8AC3E}">
        <p14:creationId xmlns:p14="http://schemas.microsoft.com/office/powerpoint/2010/main" val="1927143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006"/>
            <a:ext cx="9604232" cy="615553"/>
          </a:xfrm>
          <a:prstGeom prst="rect">
            <a:avLst/>
          </a:prstGeom>
        </p:spPr>
        <p:txBody>
          <a:bodyPr wrap="non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509622" y="630559"/>
                <a:ext cx="11358182" cy="8063746"/>
              </a:xfrm>
              <a:prstGeom prst="rect">
                <a:avLst/>
              </a:prstGeom>
            </p:spPr>
            <p:txBody>
              <a:bodyPr wrap="square">
                <a:spAutoFit/>
              </a:bodyPr>
              <a:lstStyle/>
              <a:p>
                <a:endParaRPr lang="pt-BR" sz="1600" dirty="0"/>
              </a:p>
              <a:p>
                <a:r>
                  <a:rPr lang="pt-BR" sz="2400" b="1" i="1" dirty="0"/>
                  <a:t>mathematical model:</a:t>
                </a:r>
                <a:r>
                  <a:rPr lang="en-US" sz="2400" b="1" i="1" dirty="0"/>
                  <a:t> </a:t>
                </a:r>
              </a:p>
              <a:p>
                <a:r>
                  <a:rPr lang="en-US" dirty="0"/>
                  <a:t>two binary 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oMath>
                </a14:m>
                <a:r>
                  <a:rPr lang="en-US" dirty="0"/>
                  <a:t>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a14:m>
                <a:r>
                  <a:rPr lang="en-US" dirty="0"/>
                  <a:t> , with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oMath>
                </a14:m>
                <a:r>
                  <a:rPr lang="en-US" dirty="0"/>
                  <a:t> </a:t>
                </a:r>
              </a:p>
              <a:p>
                <a:r>
                  <a:rPr lang="en-US" dirty="0"/>
                  <a:t>0 represents ‘Not Solved’ </a:t>
                </a:r>
              </a:p>
              <a:p>
                <a:r>
                  <a:rPr lang="en-US" dirty="0"/>
                  <a:t>1 represents ‘Solved’ </a:t>
                </a:r>
              </a:p>
              <a:p>
                <a:r>
                  <a:rPr lang="en-US" dirty="0"/>
                  <a:t>Each input has a weight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endParaRPr lang="en-US" dirty="0"/>
              </a:p>
              <a:p>
                <a:endParaRPr lang="en-US" dirty="0"/>
              </a:p>
              <a:p>
                <a:r>
                  <a:rPr lang="en-US" dirty="0"/>
                  <a:t>One output:</a:t>
                </a:r>
              </a:p>
              <a:p>
                <a:r>
                  <a:rPr lang="en-US" dirty="0"/>
                  <a:t>0 represents ‘Not Passed’</a:t>
                </a:r>
              </a:p>
              <a:p>
                <a:r>
                  <a:rPr lang="en-US" dirty="0"/>
                  <a:t>1 represents ‘Passed’</a:t>
                </a:r>
              </a:p>
              <a:p>
                <a:r>
                  <a:rPr lang="en-US" dirty="0"/>
                  <a:t>inputs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 1,2</m:t>
                    </m:r>
                  </m:oMath>
                </a14:m>
                <a:endParaRPr lang="en-US" dirty="0"/>
              </a:p>
              <a:p>
                <a:r>
                  <a:rPr lang="en-US" dirty="0"/>
                  <a:t>weights </a:t>
                </a:r>
                <a14:m>
                  <m:oMath xmlns:m="http://schemas.openxmlformats.org/officeDocument/2006/math">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oMath>
                </a14:m>
                <a:r>
                  <a:rPr lang="en-US" dirty="0"/>
                  <a:t>,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 1,2 </m:t>
                    </m:r>
                  </m:oMath>
                </a14:m>
                <a:endParaRPr lang="en-US" dirty="0"/>
              </a:p>
              <a:p>
                <a:r>
                  <a:rPr lang="en-US" dirty="0"/>
                  <a:t>output: y</a:t>
                </a:r>
              </a:p>
              <a:p>
                <a14:m>
                  <m:oMath xmlns:m="http://schemas.openxmlformats.org/officeDocument/2006/math">
                    <m:r>
                      <a:rPr lang="en-US" i="1">
                        <a:latin typeface="Cambria Math" panose="02040503050406030204" pitchFamily="18" charset="0"/>
                      </a:rPr>
                      <m:t>𝜑</m:t>
                    </m:r>
                  </m:oMath>
                </a14:m>
                <a:r>
                  <a:rPr lang="en-US" dirty="0"/>
                  <a:t> – transfer (activation) function</a:t>
                </a:r>
              </a:p>
              <a:p>
                <a:endParaRPr lang="pt-BR" sz="1600" dirty="0"/>
              </a:p>
              <a:p>
                <a:endParaRPr lang="en-US" sz="1600" dirty="0"/>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509622" y="630559"/>
                <a:ext cx="11358182" cy="8063746"/>
              </a:xfrm>
              <a:prstGeom prst="rect">
                <a:avLst/>
              </a:prstGeom>
              <a:blipFill>
                <a:blip r:embed="rId3"/>
                <a:stretch>
                  <a:fillRect l="-85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9AFBCB0-D1A8-4DE6-BE3D-1A195B2C4867}"/>
              </a:ext>
            </a:extLst>
          </p:cNvPr>
          <p:cNvPicPr/>
          <p:nvPr/>
        </p:nvPicPr>
        <p:blipFill>
          <a:blip r:embed="rId4"/>
          <a:stretch>
            <a:fillRect/>
          </a:stretch>
        </p:blipFill>
        <p:spPr>
          <a:xfrm>
            <a:off x="4185652" y="2213592"/>
            <a:ext cx="3263900" cy="1216660"/>
          </a:xfrm>
          <a:prstGeom prst="rect">
            <a:avLst/>
          </a:prstGeom>
        </p:spPr>
      </p:pic>
      <p:pic>
        <p:nvPicPr>
          <p:cNvPr id="6" name="Picture 5">
            <a:extLst>
              <a:ext uri="{FF2B5EF4-FFF2-40B4-BE49-F238E27FC236}">
                <a16:creationId xmlns:a16="http://schemas.microsoft.com/office/drawing/2014/main" id="{2AF3F130-FBAC-45D8-B4DE-7B526D128C07}"/>
              </a:ext>
            </a:extLst>
          </p:cNvPr>
          <p:cNvPicPr>
            <a:picLocks noChangeAspect="1"/>
          </p:cNvPicPr>
          <p:nvPr/>
        </p:nvPicPr>
        <p:blipFill>
          <a:blip r:embed="rId5"/>
          <a:stretch>
            <a:fillRect/>
          </a:stretch>
        </p:blipFill>
        <p:spPr>
          <a:xfrm>
            <a:off x="2379589" y="4223491"/>
            <a:ext cx="6762994" cy="861773"/>
          </a:xfrm>
          <a:prstGeom prst="rect">
            <a:avLst/>
          </a:prstGeom>
        </p:spPr>
      </p:pic>
    </p:spTree>
    <p:extLst>
      <p:ext uri="{BB962C8B-B14F-4D97-AF65-F5344CB8AC3E}">
        <p14:creationId xmlns:p14="http://schemas.microsoft.com/office/powerpoint/2010/main" val="3404152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604232" cy="615553"/>
          </a:xfrm>
          <a:prstGeom prst="rect">
            <a:avLst/>
          </a:prstGeom>
        </p:spPr>
        <p:txBody>
          <a:bodyPr wrap="none" anchor="t">
            <a:spAutoFit/>
          </a:bodyPr>
          <a:lstStyle/>
          <a:p>
            <a:r>
              <a:rPr lang="en-US" sz="3400" b="1" dirty="0"/>
              <a:t>Mathematics of ML: from linear model to neural net</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286567" y="522740"/>
            <a:ext cx="11358182" cy="10710624"/>
          </a:xfrm>
          <a:prstGeom prst="rect">
            <a:avLst/>
          </a:prstGeom>
        </p:spPr>
        <p:txBody>
          <a:bodyPr wrap="square">
            <a:spAutoFit/>
          </a:bodyPr>
          <a:lstStyle/>
          <a:p>
            <a:r>
              <a:rPr lang="pt-BR" sz="1600" dirty="0"/>
              <a:t>This is a Python function that represents the “rule” that neural network tries to learn.</a:t>
            </a:r>
          </a:p>
          <a:p>
            <a:endParaRPr lang="pt-BR" sz="1600" dirty="0"/>
          </a:p>
          <a:p>
            <a:r>
              <a:rPr lang="en-US" sz="1200" dirty="0"/>
              <a:t>def </a:t>
            </a:r>
            <a:r>
              <a:rPr lang="en-US" sz="1200" dirty="0" err="1"/>
              <a:t>unit_step_function</a:t>
            </a:r>
            <a:r>
              <a:rPr lang="en-US" sz="1200" dirty="0"/>
              <a:t>(x): </a:t>
            </a:r>
          </a:p>
          <a:p>
            <a:r>
              <a:rPr lang="en-US" sz="1200" dirty="0"/>
              <a:t>    if x &gt;= 0.5: </a:t>
            </a:r>
          </a:p>
          <a:p>
            <a:r>
              <a:rPr lang="en-US" sz="1200" dirty="0"/>
              <a:t>        return 1 </a:t>
            </a:r>
          </a:p>
          <a:p>
            <a:r>
              <a:rPr lang="en-US" sz="1200" dirty="0"/>
              <a:t>    return 0 </a:t>
            </a:r>
          </a:p>
          <a:p>
            <a:endParaRPr lang="en-US" sz="1600" dirty="0"/>
          </a:p>
          <a:p>
            <a:r>
              <a:rPr lang="en-US" sz="1600" dirty="0"/>
              <a:t>We know that the rule was learned successfully when all inputs return the correct corresponding output. </a:t>
            </a:r>
          </a:p>
          <a:p>
            <a:r>
              <a:rPr lang="en-US" sz="1600" dirty="0"/>
              <a:t>This is the code</a:t>
            </a:r>
          </a:p>
          <a:p>
            <a:endParaRPr lang="en-US" sz="1600" dirty="0"/>
          </a:p>
          <a:p>
            <a:r>
              <a:rPr lang="en-US" sz="1200" dirty="0"/>
              <a:t>import </a:t>
            </a:r>
            <a:r>
              <a:rPr lang="en-US" sz="1200" dirty="0" err="1"/>
              <a:t>numpy</a:t>
            </a:r>
            <a:r>
              <a:rPr lang="en-US" sz="1200" dirty="0"/>
              <a:t> as np</a:t>
            </a:r>
          </a:p>
          <a:p>
            <a:r>
              <a:rPr lang="en-US" sz="1200" dirty="0"/>
              <a:t>def Perceptron(n, </a:t>
            </a:r>
            <a:r>
              <a:rPr lang="en-US" sz="1200" dirty="0" err="1"/>
              <a:t>in_data</a:t>
            </a:r>
            <a:r>
              <a:rPr lang="en-US" sz="1200" dirty="0"/>
              <a:t>, weights=None): </a:t>
            </a:r>
          </a:p>
          <a:p>
            <a:r>
              <a:rPr lang="en-US" sz="1200" dirty="0"/>
              <a:t>     if weights is None: </a:t>
            </a:r>
          </a:p>
          <a:p>
            <a:r>
              <a:rPr lang="en-US" sz="1200" dirty="0"/>
              <a:t>         weights = </a:t>
            </a:r>
            <a:r>
              <a:rPr lang="en-US" sz="1200" dirty="0" err="1"/>
              <a:t>np.ones</a:t>
            </a:r>
            <a:r>
              <a:rPr lang="en-US" sz="1200" dirty="0"/>
              <a:t>(n) * 0.5 </a:t>
            </a:r>
          </a:p>
          <a:p>
            <a:r>
              <a:rPr lang="en-US" sz="1200" dirty="0"/>
              <a:t>     </a:t>
            </a:r>
            <a:r>
              <a:rPr lang="en-US" sz="1200" dirty="0" err="1"/>
              <a:t>weighted_input</a:t>
            </a:r>
            <a:r>
              <a:rPr lang="en-US" sz="1200" dirty="0"/>
              <a:t> = weights * </a:t>
            </a:r>
            <a:r>
              <a:rPr lang="en-US" sz="1200" dirty="0" err="1"/>
              <a:t>in_data</a:t>
            </a:r>
            <a:endParaRPr lang="en-US" sz="1200" dirty="0"/>
          </a:p>
          <a:p>
            <a:r>
              <a:rPr lang="en-US" sz="1200" dirty="0"/>
              <a:t>     </a:t>
            </a:r>
            <a:r>
              <a:rPr lang="en-US" sz="1200" dirty="0" err="1"/>
              <a:t>weighted_sum</a:t>
            </a:r>
            <a:r>
              <a:rPr lang="en-US" sz="1200" dirty="0"/>
              <a:t> = </a:t>
            </a:r>
            <a:r>
              <a:rPr lang="en-US" sz="1200" dirty="0" err="1"/>
              <a:t>weighted_input.sum</a:t>
            </a:r>
            <a:r>
              <a:rPr lang="en-US" sz="1200" dirty="0"/>
              <a:t>()     </a:t>
            </a:r>
          </a:p>
          <a:p>
            <a:r>
              <a:rPr lang="en-US" sz="1200" dirty="0"/>
              <a:t>     return </a:t>
            </a:r>
            <a:r>
              <a:rPr lang="en-US" sz="1200" dirty="0" err="1"/>
              <a:t>unit_step_function</a:t>
            </a:r>
            <a:r>
              <a:rPr lang="en-US" sz="1200" dirty="0"/>
              <a:t>(</a:t>
            </a:r>
            <a:r>
              <a:rPr lang="en-US" sz="1200" dirty="0" err="1"/>
              <a:t>weighted_sum</a:t>
            </a:r>
            <a:r>
              <a:rPr lang="en-US" sz="1200" dirty="0"/>
              <a:t>) </a:t>
            </a:r>
          </a:p>
          <a:p>
            <a:r>
              <a:rPr lang="en-US" sz="1200" dirty="0"/>
              <a:t>def </a:t>
            </a:r>
            <a:r>
              <a:rPr lang="en-US" sz="1200" dirty="0" err="1"/>
              <a:t>unit_step_function</a:t>
            </a:r>
            <a:r>
              <a:rPr lang="en-US" sz="1200" dirty="0"/>
              <a:t>(x): </a:t>
            </a:r>
          </a:p>
          <a:p>
            <a:r>
              <a:rPr lang="en-US" sz="1200" dirty="0"/>
              <a:t>    if x &gt; 0.5: </a:t>
            </a:r>
          </a:p>
          <a:p>
            <a:r>
              <a:rPr lang="en-US" sz="1200" dirty="0"/>
              <a:t>        return 1 </a:t>
            </a:r>
          </a:p>
          <a:p>
            <a:r>
              <a:rPr lang="en-US" sz="1200" dirty="0"/>
              <a:t>    return 0 </a:t>
            </a:r>
          </a:p>
          <a:p>
            <a:r>
              <a:rPr lang="en-US" sz="1200" dirty="0"/>
              <a:t> for x in [</a:t>
            </a:r>
            <a:r>
              <a:rPr lang="en-US" sz="1200" dirty="0" err="1"/>
              <a:t>np.array</a:t>
            </a:r>
            <a:r>
              <a:rPr lang="en-US" sz="1200" dirty="0"/>
              <a:t>([0, 0]), </a:t>
            </a:r>
            <a:r>
              <a:rPr lang="en-US" sz="1200" dirty="0" err="1"/>
              <a:t>np.array</a:t>
            </a:r>
            <a:r>
              <a:rPr lang="en-US" sz="1200" dirty="0"/>
              <a:t>([0, 1]), </a:t>
            </a:r>
            <a:r>
              <a:rPr lang="en-US" sz="1200" dirty="0" err="1"/>
              <a:t>np.array</a:t>
            </a:r>
            <a:r>
              <a:rPr lang="en-US" sz="1200" dirty="0"/>
              <a:t>([1, 0]), </a:t>
            </a:r>
            <a:r>
              <a:rPr lang="en-US" sz="1200" dirty="0" err="1"/>
              <a:t>np.array</a:t>
            </a:r>
            <a:r>
              <a:rPr lang="en-US" sz="1200" dirty="0"/>
              <a:t>([1, 1])]: </a:t>
            </a:r>
          </a:p>
          <a:p>
            <a:r>
              <a:rPr lang="en-US" sz="1200" dirty="0"/>
              <a:t>      y = Perceptron(2, </a:t>
            </a:r>
            <a:r>
              <a:rPr lang="en-US" sz="1200" dirty="0" err="1"/>
              <a:t>np.array</a:t>
            </a:r>
            <a:r>
              <a:rPr lang="en-US" sz="1200" dirty="0"/>
              <a:t>(x)) </a:t>
            </a:r>
          </a:p>
          <a:p>
            <a:r>
              <a:rPr lang="en-US" sz="1200" dirty="0"/>
              <a:t>      print(x, y) </a:t>
            </a:r>
          </a:p>
          <a:p>
            <a:endParaRPr lang="en-US" sz="1200" dirty="0"/>
          </a:p>
          <a:p>
            <a:r>
              <a:rPr lang="en-US" sz="2000" b="1" i="1" dirty="0"/>
              <a:t>Exercise:</a:t>
            </a:r>
            <a:r>
              <a:rPr lang="en-US" sz="2000" dirty="0"/>
              <a:t> Suppose a student only earns a Pass if both problems are solved correctly. Make similar model and write Python code that solves the problem</a:t>
            </a:r>
          </a:p>
          <a:p>
            <a:endParaRPr lang="en-US" sz="1600" dirty="0"/>
          </a:p>
          <a:p>
            <a:r>
              <a:rPr lang="en-US" dirty="0"/>
              <a:t> </a:t>
            </a:r>
          </a:p>
          <a:p>
            <a:endParaRPr lang="en-US" sz="1200" dirty="0"/>
          </a:p>
          <a:p>
            <a:endParaRPr lang="en-US" dirty="0"/>
          </a:p>
          <a:p>
            <a:endParaRPr lang="pt-BR" sz="1600" dirty="0"/>
          </a:p>
          <a:p>
            <a:endParaRPr lang="en-US" sz="1600" dirty="0"/>
          </a:p>
          <a:p>
            <a:endParaRPr lang="en-US" sz="1600" dirty="0"/>
          </a:p>
          <a:p>
            <a:endParaRPr lang="en-US" sz="1600" dirty="0"/>
          </a:p>
          <a:p>
            <a:endParaRPr lang="en-US" dirty="0"/>
          </a:p>
          <a:p>
            <a:endParaRPr lang="pt-BR" sz="1600" dirty="0"/>
          </a:p>
          <a:p>
            <a:endParaRPr lang="pt-BR" sz="1600" dirty="0"/>
          </a:p>
          <a:p>
            <a:endParaRPr lang="pt-BR" sz="1600" dirty="0"/>
          </a:p>
          <a:p>
            <a:endParaRPr lang="pt-BR" sz="1600" dirty="0"/>
          </a:p>
          <a:p>
            <a:endParaRPr lang="pt-BR" sz="1600" dirty="0"/>
          </a:p>
          <a:p>
            <a:endParaRPr lang="pt-BR" sz="1000" dirty="0"/>
          </a:p>
          <a:p>
            <a:r>
              <a:rPr lang="en-US" altLang="en-US" sz="1000" dirty="0">
                <a:solidFill>
                  <a:srgbClr val="000000"/>
                </a:solidFill>
                <a:cs typeface="Calibri" panose="020F0502020204030204"/>
              </a:rPr>
              <a:t>=      </a:t>
            </a:r>
          </a:p>
          <a:p>
            <a:endParaRPr lang="en-US" altLang="en-US" sz="2000" dirty="0">
              <a:solidFill>
                <a:srgbClr val="000000"/>
              </a:solidFill>
              <a:cs typeface="Calibri" panose="020F0502020204030204"/>
            </a:endParaRPr>
          </a:p>
          <a:p>
            <a:endParaRPr lang="en-US" sz="2000" dirty="0"/>
          </a:p>
          <a:p>
            <a:endParaRPr lang="en-US" altLang="en-US" sz="2000" dirty="0">
              <a:solidFill>
                <a:srgbClr val="000000"/>
              </a:solidFill>
              <a:cs typeface="Calibri" panose="020F0502020204030204"/>
            </a:endParaRPr>
          </a:p>
          <a:p>
            <a:endParaRPr lang="en-US" altLang="en-US" sz="1000" dirty="0">
              <a:solidFill>
                <a:srgbClr val="000000"/>
              </a:solidFill>
              <a:cs typeface="Calibri" panose="020F0502020204030204"/>
            </a:endParaRPr>
          </a:p>
          <a:p>
            <a:r>
              <a:rPr lang="en-US" altLang="en-US" sz="1000" dirty="0" err="1">
                <a:solidFill>
                  <a:srgbClr val="000000"/>
                </a:solidFill>
                <a:cs typeface="Calibri" panose="020F0502020204030204"/>
              </a:rPr>
              <a:t>i</a:t>
            </a:r>
            <a:endParaRPr lang="en-US" sz="2600" dirty="0"/>
          </a:p>
        </p:txBody>
      </p:sp>
    </p:spTree>
    <p:extLst>
      <p:ext uri="{BB962C8B-B14F-4D97-AF65-F5344CB8AC3E}">
        <p14:creationId xmlns:p14="http://schemas.microsoft.com/office/powerpoint/2010/main" val="3291386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50936" y="393359"/>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526943" y="1101245"/>
                <a:ext cx="10314121" cy="4918591"/>
              </a:xfrm>
              <a:prstGeom prst="rect">
                <a:avLst/>
              </a:prstGeom>
            </p:spPr>
            <p:txBody>
              <a:bodyPr wrap="square" anchor="t">
                <a:spAutoFit/>
              </a:bodyPr>
              <a:lstStyle/>
              <a:p>
                <a:r>
                  <a:rPr lang="en-US" sz="2400" dirty="0"/>
                  <a:t>Optimization is involved whenever we need to fit the data to the model, in other words, find parameters of the analytical model that describe data in the best way.  </a:t>
                </a:r>
              </a:p>
              <a:p>
                <a:endParaRPr lang="en-US" sz="2400" dirty="0"/>
              </a:p>
              <a:p>
                <a:r>
                  <a:rPr lang="en-US" sz="2400" dirty="0"/>
                  <a:t>A criterion for a fit is chosen according to the shape and nature of the data.</a:t>
                </a:r>
              </a:p>
              <a:p>
                <a:r>
                  <a:rPr lang="en-US" sz="2400" dirty="0"/>
                  <a:t>Example: linear regression</a:t>
                </a:r>
              </a:p>
              <a:p>
                <a:r>
                  <a:rPr lang="en-US" sz="2400" b="1" dirty="0"/>
                  <a:t>cost (</a:t>
                </a:r>
                <a:r>
                  <a:rPr lang="en-US" sz="2400" dirty="0"/>
                  <a:t>also called</a:t>
                </a:r>
                <a:r>
                  <a:rPr lang="en-US" sz="2400" b="1" dirty="0"/>
                  <a:t> loss , </a:t>
                </a:r>
                <a:r>
                  <a:rPr lang="en-US" sz="2400" dirty="0"/>
                  <a:t>or</a:t>
                </a:r>
                <a:r>
                  <a:rPr lang="en-US" sz="2400" b="1" dirty="0"/>
                  <a:t> discrepancy)</a:t>
                </a:r>
                <a:r>
                  <a:rPr lang="en-US" sz="2400" dirty="0"/>
                  <a:t> function - </a:t>
                </a:r>
              </a:p>
              <a:p>
                <a:r>
                  <a:rPr lang="en-US" sz="2400" dirty="0"/>
                  <a:t>represents a difference between model and data</a:t>
                </a:r>
              </a:p>
              <a:p>
                <a:r>
                  <a:rPr lang="en-US" sz="2400" dirty="0"/>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0</m:t>
                                </m:r>
                              </m:sub>
                            </m:sSub>
                            <m:r>
                              <a:rPr lang="en-US" sz="2400">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1</m:t>
                            </m:r>
                          </m:sub>
                        </m:sSub>
                      </m:e>
                    </m:d>
                    <m:r>
                      <a:rPr lang="en-US" sz="2400">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a:latin typeface="Cambria Math" panose="02040503050406030204" pitchFamily="18" charset="0"/>
                          </a:rPr>
                          <m:t>=1</m:t>
                        </m:r>
                      </m:sub>
                      <m:sup>
                        <m:r>
                          <a:rPr lang="en-US" sz="2400" i="1">
                            <a:latin typeface="Cambria Math" panose="02040503050406030204" pitchFamily="18" charset="0"/>
                          </a:rPr>
                          <m:t>𝑚</m:t>
                        </m:r>
                      </m:sup>
                      <m:e>
                        <m:sSup>
                          <m:sSupPr>
                            <m:ctrlPr>
                              <a:rPr lang="en-US" sz="2400" i="1">
                                <a:latin typeface="Cambria Math" panose="02040503050406030204" pitchFamily="18" charset="0"/>
                              </a:rPr>
                            </m:ctrlPr>
                          </m:sSupPr>
                          <m:e>
                            <m:sSub>
                              <m:sSubPr>
                                <m:ctrlPr>
                                  <a:rPr lang="en-US" sz="2400" i="1">
                                    <a:latin typeface="Cambria Math" panose="02040503050406030204" pitchFamily="18" charset="0"/>
                                  </a:rPr>
                                </m:ctrlPr>
                              </m:sSubPr>
                              <m:e>
                                <m:r>
                                  <a:rPr lang="en-US" sz="2400">
                                    <a:latin typeface="Cambria Math" panose="02040503050406030204" pitchFamily="18" charset="0"/>
                                  </a:rPr>
                                  <m:t>[</m:t>
                                </m:r>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0</m:t>
                                </m:r>
                              </m:sub>
                            </m:sSub>
                            <m:r>
                              <a:rPr lang="en-US" sz="2400">
                                <a:latin typeface="Cambria Math" panose="02040503050406030204" pitchFamily="18" charset="0"/>
                              </a:rPr>
                              <m:t>]</m:t>
                            </m:r>
                          </m:e>
                          <m:sup>
                            <m:r>
                              <a:rPr lang="en-US" sz="2400">
                                <a:latin typeface="Cambria Math" panose="02040503050406030204" pitchFamily="18" charset="0"/>
                              </a:rPr>
                              <m:t>2</m:t>
                            </m:r>
                          </m:sup>
                        </m:sSup>
                      </m:e>
                    </m:nary>
                  </m:oMath>
                </a14:m>
                <a:endParaRPr lang="en-US" sz="2400" dirty="0"/>
              </a:p>
              <a:p>
                <a:r>
                  <a:rPr lang="en-US" sz="2400" dirty="0"/>
                  <a:t>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represent some observations of the process with input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i="1">
                            <a:latin typeface="Cambria Math" panose="02040503050406030204" pitchFamily="18" charset="0"/>
                          </a:rPr>
                          <m:t>,</m:t>
                        </m:r>
                      </m:sub>
                    </m:sSub>
                  </m:oMath>
                </a14:m>
                <a:r>
                  <a:rPr lang="en-US" sz="2400" dirty="0"/>
                  <a:t> and output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oMath>
                </a14:m>
                <a:r>
                  <a:rPr lang="en-US" sz="2400" dirty="0"/>
                  <a:t> , </a:t>
                </a:r>
                <a:r>
                  <a:rPr lang="en-US" sz="2400" dirty="0" err="1"/>
                  <a:t>i</a:t>
                </a:r>
                <a:r>
                  <a:rPr lang="en-US" sz="2400" dirty="0"/>
                  <a:t> = 1,..,m</a:t>
                </a:r>
              </a:p>
              <a:p>
                <a:r>
                  <a:rPr lang="en-US" sz="2400" dirty="0"/>
                  <a:t>y =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𝛽</m:t>
                        </m:r>
                      </m:e>
                      <m:sub>
                        <m:r>
                          <a:rPr lang="en-US" sz="2400">
                            <a:latin typeface="Cambria Math" panose="02040503050406030204" pitchFamily="18" charset="0"/>
                          </a:rPr>
                          <m:t>1</m:t>
                        </m:r>
                      </m:sub>
                    </m:sSub>
                    <m:r>
                      <a:rPr lang="en-US" sz="2400" b="0" i="1" smtClean="0">
                        <a:latin typeface="Cambria Math" panose="02040503050406030204" pitchFamily="18" charset="0"/>
                      </a:rPr>
                      <m:t>𝑥</m:t>
                    </m:r>
                    <m:sSub>
                      <m:sSubPr>
                        <m:ctrlPr>
                          <a:rPr lang="en-US" sz="2400" i="1">
                            <a:latin typeface="Cambria Math" panose="02040503050406030204" pitchFamily="18" charset="0"/>
                          </a:rPr>
                        </m:ctrlPr>
                      </m:sSubPr>
                      <m:e>
                        <m:r>
                          <a:rPr lang="en-US" sz="2400" i="1">
                            <a:latin typeface="Cambria Math" panose="02040503050406030204" pitchFamily="18" charset="0"/>
                          </a:rPr>
                          <m:t>−</m:t>
                        </m:r>
                        <m:r>
                          <a:rPr lang="en-US" sz="2400" i="1">
                            <a:latin typeface="Cambria Math" panose="02040503050406030204" pitchFamily="18" charset="0"/>
                          </a:rPr>
                          <m:t>𝛽</m:t>
                        </m:r>
                      </m:e>
                      <m:sub>
                        <m:r>
                          <a:rPr lang="en-US" sz="2400">
                            <a:latin typeface="Cambria Math" panose="02040503050406030204" pitchFamily="18" charset="0"/>
                          </a:rPr>
                          <m:t>0</m:t>
                        </m:r>
                      </m:sub>
                    </m:sSub>
                  </m:oMath>
                </a14:m>
                <a:r>
                  <a:rPr lang="en-US" sz="2400" dirty="0"/>
                  <a:t> - linear model</a:t>
                </a:r>
              </a:p>
              <a:p>
                <a:endParaRPr lang="en-US" sz="2400" dirty="0"/>
              </a:p>
              <a:p>
                <a:endParaRPr lang="en-US" altLang="en-US" sz="2400" b="1" dirty="0">
                  <a:solidFill>
                    <a:srgbClr val="000000"/>
                  </a:solidFill>
                  <a:cs typeface="Calibri" panose="020F0502020204030204"/>
                </a:endParaRP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526943" y="1101245"/>
                <a:ext cx="10314121" cy="4918591"/>
              </a:xfrm>
              <a:prstGeom prst="rect">
                <a:avLst/>
              </a:prstGeom>
              <a:blipFill>
                <a:blip r:embed="rId2"/>
                <a:stretch>
                  <a:fillRect l="-887" t="-991" r="-1773"/>
                </a:stretch>
              </a:blipFill>
            </p:spPr>
            <p:txBody>
              <a:bodyPr/>
              <a:lstStyle/>
              <a:p>
                <a:r>
                  <a:rPr lang="en-US">
                    <a:noFill/>
                  </a:rPr>
                  <a:t> </a:t>
                </a:r>
              </a:p>
            </p:txBody>
          </p:sp>
        </mc:Fallback>
      </mc:AlternateContent>
    </p:spTree>
    <p:extLst>
      <p:ext uri="{BB962C8B-B14F-4D97-AF65-F5344CB8AC3E}">
        <p14:creationId xmlns:p14="http://schemas.microsoft.com/office/powerpoint/2010/main" val="19126401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64165" y="261623"/>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832640"/>
          </a:xfrm>
          <a:prstGeom prst="rect">
            <a:avLst/>
          </a:prstGeom>
        </p:spPr>
        <p:txBody>
          <a:bodyPr wrap="square" anchor="t">
            <a:spAutoFit/>
          </a:bodyPr>
          <a:lstStyle/>
          <a:p>
            <a:r>
              <a:rPr lang="en-US" sz="2400" dirty="0"/>
              <a:t>A frequently used model function is a sigmoid function: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makes the above plot:</a:t>
            </a:r>
          </a:p>
          <a:p>
            <a:r>
              <a:rPr lang="en-US" sz="1400" dirty="0"/>
              <a:t>x = </a:t>
            </a:r>
            <a:r>
              <a:rPr lang="en-US" sz="1400" dirty="0" err="1"/>
              <a:t>np.arange</a:t>
            </a:r>
            <a:r>
              <a:rPr lang="en-US" sz="1400" dirty="0"/>
              <a:t>(-8, 8, 0.1)</a:t>
            </a:r>
          </a:p>
          <a:p>
            <a:r>
              <a:rPr lang="en-US" sz="1400" dirty="0"/>
              <a:t>f = 1 / (1 + </a:t>
            </a:r>
            <a:r>
              <a:rPr lang="en-US" sz="1400" dirty="0" err="1"/>
              <a:t>np.exp</a:t>
            </a:r>
            <a:r>
              <a:rPr lang="en-US" sz="1400" dirty="0"/>
              <a:t>(-x))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39B4CFF4-A449-483F-AAED-08A2800AF87A}"/>
              </a:ext>
            </a:extLst>
          </p:cNvPr>
          <p:cNvPicPr/>
          <p:nvPr/>
        </p:nvPicPr>
        <p:blipFill>
          <a:blip r:embed="rId2"/>
          <a:stretch>
            <a:fillRect/>
          </a:stretch>
        </p:blipFill>
        <p:spPr>
          <a:xfrm>
            <a:off x="1695635" y="1809131"/>
            <a:ext cx="3810000" cy="2571750"/>
          </a:xfrm>
          <a:prstGeom prst="rect">
            <a:avLst/>
          </a:prstGeom>
        </p:spPr>
      </p:pic>
    </p:spTree>
    <p:extLst>
      <p:ext uri="{BB962C8B-B14F-4D97-AF65-F5344CB8AC3E}">
        <p14:creationId xmlns:p14="http://schemas.microsoft.com/office/powerpoint/2010/main" val="8273877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5635" y="253874"/>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7201972"/>
          </a:xfrm>
          <a:prstGeom prst="rect">
            <a:avLst/>
          </a:prstGeom>
        </p:spPr>
        <p:txBody>
          <a:bodyPr wrap="square" anchor="t">
            <a:spAutoFit/>
          </a:bodyPr>
          <a:lstStyle/>
          <a:p>
            <a:r>
              <a:rPr lang="en-US" sz="2400" dirty="0"/>
              <a:t>Sigmoid function is a transformation of exponent function shown below</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creates a plot:</a:t>
            </a:r>
          </a:p>
          <a:p>
            <a:r>
              <a:rPr lang="en-US" sz="1400" dirty="0"/>
              <a:t>x = </a:t>
            </a:r>
            <a:r>
              <a:rPr lang="en-US" sz="1400" dirty="0" err="1"/>
              <a:t>np.linspace</a:t>
            </a:r>
            <a:r>
              <a:rPr lang="en-US" sz="1400" dirty="0"/>
              <a:t>(-5,5,100)</a:t>
            </a:r>
          </a:p>
          <a:p>
            <a:r>
              <a:rPr lang="en-US" sz="1400" dirty="0"/>
              <a:t>f = </a:t>
            </a:r>
            <a:r>
              <a:rPr lang="en-US" sz="1400" dirty="0" err="1"/>
              <a:t>np.exp</a:t>
            </a:r>
            <a:r>
              <a:rPr lang="en-US" sz="1400" dirty="0"/>
              <a:t>(x)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5F16A753-EA67-4FAF-91B0-FE307CD8E37E}"/>
              </a:ext>
            </a:extLst>
          </p:cNvPr>
          <p:cNvPicPr>
            <a:picLocks noChangeAspect="1"/>
          </p:cNvPicPr>
          <p:nvPr/>
        </p:nvPicPr>
        <p:blipFill>
          <a:blip r:embed="rId2"/>
          <a:stretch>
            <a:fillRect/>
          </a:stretch>
        </p:blipFill>
        <p:spPr>
          <a:xfrm>
            <a:off x="1772656" y="1912271"/>
            <a:ext cx="4817970" cy="3033457"/>
          </a:xfrm>
          <a:prstGeom prst="rect">
            <a:avLst/>
          </a:prstGeom>
        </p:spPr>
      </p:pic>
    </p:spTree>
    <p:extLst>
      <p:ext uri="{BB962C8B-B14F-4D97-AF65-F5344CB8AC3E}">
        <p14:creationId xmlns:p14="http://schemas.microsoft.com/office/powerpoint/2010/main" val="2650158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01524" y="71889"/>
            <a:ext cx="3284874" cy="707886"/>
          </a:xfrm>
          <a:prstGeom prst="rect">
            <a:avLst/>
          </a:prstGeom>
        </p:spPr>
        <p:txBody>
          <a:bodyPr wrap="none" anchor="t">
            <a:spAutoFit/>
          </a:bodyPr>
          <a:lstStyle/>
          <a:p>
            <a:r>
              <a:rPr lang="en-US" sz="4000" dirty="0">
                <a:solidFill>
                  <a:prstClr val="black"/>
                </a:solidFill>
                <a:latin typeface="Lucida Sans Unicode"/>
                <a:cs typeface="Lucida Sans Unicode"/>
              </a:rPr>
              <a:t>ML concepts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5738" y="779775"/>
            <a:ext cx="12136360" cy="6063198"/>
          </a:xfrm>
          <a:prstGeom prst="rect">
            <a:avLst/>
          </a:prstGeom>
        </p:spPr>
        <p:txBody>
          <a:bodyPr wrap="square" anchor="t">
            <a:spAutoFit/>
          </a:bodyPr>
          <a:lstStyle/>
          <a:p>
            <a:r>
              <a:rPr lang="en-US" sz="3200" b="1" i="1" dirty="0"/>
              <a:t>Supervised learning</a:t>
            </a:r>
          </a:p>
          <a:p>
            <a:r>
              <a:rPr lang="en-US" sz="3200" i="1" dirty="0"/>
              <a:t>Learn from examples, </a:t>
            </a:r>
            <a:r>
              <a:rPr lang="en-US" sz="3200" i="1" dirty="0">
                <a:solidFill>
                  <a:srgbClr val="000000"/>
                </a:solidFill>
                <a:cs typeface="Calibri" panose="020F0502020204030204"/>
              </a:rPr>
              <a:t>given example data (</a:t>
            </a:r>
            <a:r>
              <a:rPr lang="en-US" sz="3200" i="1" dirty="0" err="1">
                <a:solidFill>
                  <a:srgbClr val="000000"/>
                </a:solidFill>
                <a:cs typeface="Calibri" panose="020F0502020204030204"/>
              </a:rPr>
              <a:t>x,y</a:t>
            </a:r>
            <a:r>
              <a:rPr lang="en-US" sz="3200" i="1" dirty="0">
                <a:solidFill>
                  <a:srgbClr val="000000"/>
                </a:solidFill>
                <a:cs typeface="Calibri" panose="020F0502020204030204"/>
              </a:rPr>
              <a:t>) learn to recognize y  given x for new samples</a:t>
            </a:r>
          </a:p>
          <a:p>
            <a:endParaRPr lang="en-US" sz="3200" b="1" i="1" dirty="0">
              <a:solidFill>
                <a:srgbClr val="000000"/>
              </a:solidFill>
              <a:cs typeface="Calibri" panose="020F0502020204030204"/>
            </a:endParaRPr>
          </a:p>
          <a:p>
            <a:r>
              <a:rPr lang="en-US" sz="3200" b="1" i="1" dirty="0">
                <a:solidFill>
                  <a:srgbClr val="000000"/>
                </a:solidFill>
                <a:cs typeface="Calibri" panose="020F0502020204030204"/>
              </a:rPr>
              <a:t>Unsupervised learning </a:t>
            </a:r>
          </a:p>
          <a:p>
            <a:r>
              <a:rPr lang="en-US" sz="3200" i="1" dirty="0">
                <a:solidFill>
                  <a:srgbClr val="000000"/>
                </a:solidFill>
                <a:cs typeface="Calibri" panose="020F0502020204030204"/>
              </a:rPr>
              <a:t>data is not labeled. Find structure in the data</a:t>
            </a:r>
          </a:p>
          <a:p>
            <a:endParaRPr lang="en-US" sz="3200" i="1" dirty="0">
              <a:solidFill>
                <a:srgbClr val="000000"/>
              </a:solidFill>
              <a:cs typeface="Calibri" panose="020F0502020204030204"/>
            </a:endParaRPr>
          </a:p>
          <a:p>
            <a:r>
              <a:rPr lang="en-US" sz="3200" b="1" i="1" dirty="0">
                <a:solidFill>
                  <a:srgbClr val="000000"/>
                </a:solidFill>
                <a:cs typeface="Calibri" panose="020F0502020204030204"/>
              </a:rPr>
              <a:t>Reinforcement Learning</a:t>
            </a:r>
          </a:p>
          <a:p>
            <a:r>
              <a:rPr lang="en-US" sz="3200" i="1" dirty="0">
                <a:solidFill>
                  <a:srgbClr val="000000"/>
                </a:solidFill>
                <a:cs typeface="Calibri" panose="020F0502020204030204"/>
              </a:rPr>
              <a:t>Learn to recognize y given x when sample data is not given, learn from experience, label data according to your experience</a:t>
            </a:r>
          </a:p>
          <a:p>
            <a:endParaRPr lang="en-US" b="1" i="1"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88437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18992" y="269372"/>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818992" y="1101245"/>
            <a:ext cx="8123067" cy="6832640"/>
          </a:xfrm>
          <a:prstGeom prst="rect">
            <a:avLst/>
          </a:prstGeom>
        </p:spPr>
        <p:txBody>
          <a:bodyPr wrap="square" anchor="t">
            <a:spAutoFit/>
          </a:bodyPr>
          <a:lstStyle/>
          <a:p>
            <a:r>
              <a:rPr lang="en-US" sz="2400" dirty="0"/>
              <a:t>The inverse of exponent is a logarithm function</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This is a python program that creates a plot:</a:t>
            </a:r>
          </a:p>
          <a:p>
            <a:r>
              <a:rPr lang="en-US" sz="1400" dirty="0"/>
              <a:t>x = </a:t>
            </a:r>
            <a:r>
              <a:rPr lang="en-US" sz="1400" dirty="0" err="1"/>
              <a:t>np.linspace</a:t>
            </a:r>
            <a:r>
              <a:rPr lang="en-US" sz="1400" dirty="0"/>
              <a:t>(-5,5,100)</a:t>
            </a:r>
          </a:p>
          <a:p>
            <a:r>
              <a:rPr lang="en-US" sz="1400" dirty="0"/>
              <a:t>f = np.log(x)</a:t>
            </a:r>
          </a:p>
          <a:p>
            <a:r>
              <a:rPr lang="en-US" sz="1400" dirty="0" err="1"/>
              <a:t>plt.plot</a:t>
            </a:r>
            <a:r>
              <a:rPr lang="en-US" sz="1400" dirty="0"/>
              <a:t>(x, f)</a:t>
            </a:r>
          </a:p>
          <a:p>
            <a:r>
              <a:rPr lang="en-US" sz="1400" dirty="0" err="1"/>
              <a:t>plt.xlabel</a:t>
            </a:r>
            <a:r>
              <a:rPr lang="en-US" sz="1400" dirty="0"/>
              <a:t>('x')</a:t>
            </a:r>
          </a:p>
          <a:p>
            <a:r>
              <a:rPr lang="en-US" sz="1400" dirty="0" err="1"/>
              <a:t>plt.ylabel</a:t>
            </a:r>
            <a:r>
              <a:rPr lang="en-US" sz="1400" dirty="0"/>
              <a:t>('f(x)')</a:t>
            </a:r>
          </a:p>
          <a:p>
            <a:r>
              <a:rPr lang="en-US" sz="1400" dirty="0" err="1"/>
              <a:t>plt.show</a:t>
            </a:r>
            <a:r>
              <a:rPr lang="en-US" sz="1400" dirty="0"/>
              <a:t>()</a:t>
            </a:r>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C6169E73-5571-4183-BD82-8C02FA1FB5B8}"/>
              </a:ext>
            </a:extLst>
          </p:cNvPr>
          <p:cNvPicPr/>
          <p:nvPr/>
        </p:nvPicPr>
        <p:blipFill>
          <a:blip r:embed="rId2"/>
          <a:stretch>
            <a:fillRect/>
          </a:stretch>
        </p:blipFill>
        <p:spPr>
          <a:xfrm>
            <a:off x="2170436" y="1932894"/>
            <a:ext cx="3925564" cy="2600325"/>
          </a:xfrm>
          <a:prstGeom prst="rect">
            <a:avLst/>
          </a:prstGeom>
        </p:spPr>
      </p:pic>
    </p:spTree>
    <p:extLst>
      <p:ext uri="{BB962C8B-B14F-4D97-AF65-F5344CB8AC3E}">
        <p14:creationId xmlns:p14="http://schemas.microsoft.com/office/powerpoint/2010/main" val="14995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7522" y="168634"/>
            <a:ext cx="8586005"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 for ML</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818992" y="1101245"/>
                <a:ext cx="8123067" cy="8580041"/>
              </a:xfrm>
              <a:prstGeom prst="rect">
                <a:avLst/>
              </a:prstGeom>
            </p:spPr>
            <p:txBody>
              <a:bodyPr wrap="square" anchor="t">
                <a:spAutoFit/>
              </a:bodyPr>
              <a:lstStyle/>
              <a:p>
                <a:r>
                  <a:rPr lang="en-US" sz="2400" dirty="0"/>
                  <a:t>The cost function for logistic regression is the following</a:t>
                </a:r>
              </a:p>
              <a:p>
                <a:r>
                  <a:rPr lang="en-US" dirty="0"/>
                  <a:t>L</a:t>
                </a:r>
                <a14:m>
                  <m:oMath xmlns:m="http://schemas.openxmlformats.org/officeDocument/2006/math">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nary>
                    <m:r>
                      <a:rPr lang="en-US" i="1">
                        <a:latin typeface="Cambria Math" panose="02040503050406030204" pitchFamily="18" charset="0"/>
                      </a:rPr>
                      <m:t>𝑙𝑜𝑔</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r>
                      <m:rPr>
                        <m:sty m:val="p"/>
                      </m:rPr>
                      <a:rPr lang="en-US">
                        <a:latin typeface="Cambria Math" panose="02040503050406030204" pitchFamily="18" charset="0"/>
                      </a:rPr>
                      <m:t>h</m:t>
                    </m:r>
                    <m:r>
                      <a:rPr lang="en-US">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Sub>
                        <m:r>
                          <a:rPr lang="en-US">
                            <a:latin typeface="Cambria Math" panose="02040503050406030204" pitchFamily="18" charset="0"/>
                          </a:rPr>
                          <m:t>)</m:t>
                        </m:r>
                      </m:e>
                    </m:nary>
                    <m:r>
                      <m:rPr>
                        <m:sty m:val="p"/>
                      </m:rPr>
                      <a:rPr lang="en-US">
                        <a:latin typeface="Cambria Math" panose="02040503050406030204" pitchFamily="18" charset="0"/>
                      </a:rPr>
                      <m:t>log</m:t>
                    </m:r>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e>
                    </m:d>
                  </m:oMath>
                </a14:m>
                <a:endParaRPr lang="en-US" dirty="0"/>
              </a:p>
              <a:p>
                <a:endParaRPr lang="en-US" dirty="0"/>
              </a:p>
              <a:p>
                <a:r>
                  <a:rPr lang="en-US" dirty="0"/>
                  <a:t>In terms of logit function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𝛽</m:t>
                                </m:r>
                              </m:e>
                              <m:sub>
                                <m:r>
                                  <a:rPr lang="en-US">
                                    <a:latin typeface="Cambria Math" panose="02040503050406030204" pitchFamily="18" charset="0"/>
                                  </a:rPr>
                                  <m:t>1</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𝑖</m:t>
                                </m:r>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a:latin typeface="Cambria Math" panose="02040503050406030204" pitchFamily="18" charset="0"/>
                                  </a:rPr>
                                  <m:t>2</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a:latin typeface="Cambria Math" panose="02040503050406030204" pitchFamily="18" charset="0"/>
                                  </a:rPr>
                                  <m:t>2</m:t>
                                </m:r>
                              </m:num>
                              <m:den>
                                <m:r>
                                  <a:rPr lang="en-US" i="1">
                                    <a:latin typeface="Cambria Math" panose="02040503050406030204" pitchFamily="18" charset="0"/>
                                  </a:rPr>
                                  <m:t>𝑖</m:t>
                                </m:r>
                              </m:den>
                            </m:f>
                            <m:r>
                              <a:rPr lang="en-US" i="1">
                                <a:latin typeface="Cambria Math" panose="02040503050406030204" pitchFamily="18" charset="0"/>
                              </a:rPr>
                              <m:t>−</m:t>
                            </m:r>
                            <m:r>
                              <a:rPr lang="en-US">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𝑘</m:t>
                                </m:r>
                              </m:sub>
                            </m:sSub>
                            <m:r>
                              <a:rPr lang="en-US" i="1">
                                <a:latin typeface="Cambria Math" panose="02040503050406030204" pitchFamily="18" charset="0"/>
                              </a:rPr>
                              <m:t>𝑥</m:t>
                            </m:r>
                            <m:f>
                              <m:fPr>
                                <m:type m:val="noBar"/>
                                <m:ctrlPr>
                                  <a:rPr lang="en-US" i="1">
                                    <a:latin typeface="Cambria Math" panose="02040503050406030204" pitchFamily="18" charset="0"/>
                                  </a:rPr>
                                </m:ctrlPr>
                              </m:fPr>
                              <m:num>
                                <m:r>
                                  <a:rPr lang="en-US" i="1">
                                    <a:latin typeface="Cambria Math" panose="02040503050406030204" pitchFamily="18" charset="0"/>
                                  </a:rPr>
                                  <m:t>𝑘</m:t>
                                </m:r>
                              </m:num>
                              <m:den>
                                <m:r>
                                  <a:rPr lang="en-US" i="1">
                                    <a:latin typeface="Cambria Math" panose="02040503050406030204" pitchFamily="18" charset="0"/>
                                  </a:rPr>
                                  <m:t>𝑖</m:t>
                                </m:r>
                              </m:den>
                            </m:f>
                          </m:sup>
                        </m:sSup>
                      </m:den>
                    </m:f>
                  </m:oMath>
                </a14:m>
                <a:endParaRPr lang="en-US" dirty="0"/>
              </a:p>
              <a:p>
                <a:endParaRPr lang="en-US" dirty="0"/>
              </a:p>
              <a:p>
                <a:r>
                  <a:rPr lang="en-US" dirty="0"/>
                  <a:t>Cost function can be rewritten as follows: </a:t>
                </a:r>
              </a:p>
              <a:p>
                <a14:m>
                  <m:oMath xmlns:m="http://schemas.openxmlformats.org/officeDocument/2006/math">
                    <m:r>
                      <m:rPr>
                        <m:sty m:val="p"/>
                      </m:rPr>
                      <a:rPr lang="en-US" smtClean="0">
                        <a:latin typeface="Cambria Math" panose="02040503050406030204" pitchFamily="18" charset="0"/>
                      </a:rPr>
                      <m:t>L</m:t>
                    </m:r>
                    <m:r>
                      <a:rPr lang="en-US" b="0" i="0"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oMath>
                </a14:m>
                <a:r>
                  <a:rPr lang="en-US" dirty="0"/>
                  <a:t> if y = 1</a:t>
                </a:r>
              </a:p>
              <a:p>
                <a14:m>
                  <m:oMath xmlns:m="http://schemas.openxmlformats.org/officeDocument/2006/math">
                    <m:r>
                      <m:rPr>
                        <m:sty m:val="p"/>
                      </m:rPr>
                      <a:rPr lang="en-US">
                        <a:latin typeface="Cambria Math" panose="02040503050406030204" pitchFamily="18" charset="0"/>
                      </a:rPr>
                      <m:t>L</m:t>
                    </m:r>
                    <m:r>
                      <a:rPr lang="en-US">
                        <a:latin typeface="Cambria Math" panose="02040503050406030204" pitchFamily="18" charset="0"/>
                      </a:rPr>
                      <m:t>=−</m:t>
                    </m:r>
                    <m:r>
                      <m:rPr>
                        <m:sty m:val="p"/>
                      </m:rPr>
                      <a:rPr lang="en-US">
                        <a:latin typeface="Cambria Math" panose="02040503050406030204" pitchFamily="18" charset="0"/>
                      </a:rPr>
                      <m:t>log</m:t>
                    </m:r>
                    <m:r>
                      <a:rPr lang="en-US" i="1">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oMath>
                </a14:m>
                <a:r>
                  <a:rPr lang="en-US" dirty="0"/>
                  <a:t> if  y = 0</a:t>
                </a:r>
              </a:p>
              <a:p>
                <a:endParaRPr lang="en-US" dirty="0"/>
              </a:p>
              <a:p>
                <a:endParaRPr lang="en-US" dirty="0"/>
              </a:p>
              <a:p>
                <a:r>
                  <a:rPr lang="en-US" sz="2400" dirty="0"/>
                  <a:t>This is its plot in 2d space, (</a:t>
                </a:r>
                <a14:m>
                  <m:oMath xmlns:m="http://schemas.openxmlformats.org/officeDocument/2006/math">
                    <m:r>
                      <a:rPr lang="en-US" sz="2400" i="1">
                        <a:latin typeface="Cambria Math" panose="02040503050406030204" pitchFamily="18" charset="0"/>
                      </a:rPr>
                      <m:t>𝛽</m:t>
                    </m:r>
                  </m:oMath>
                </a14:m>
                <a:r>
                  <a:rPr lang="en-US" sz="2400" dirty="0"/>
                  <a:t> = 1.3)</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dirty="0"/>
              </a:p>
              <a:p>
                <a:endParaRPr lang="en-US" sz="2400" dirty="0"/>
              </a:p>
              <a:p>
                <a:endParaRPr lang="en-US" altLang="en-US" sz="2400" b="1" dirty="0">
                  <a:solidFill>
                    <a:srgbClr val="000000"/>
                  </a:solidFill>
                  <a:cs typeface="Calibri" panose="020F0502020204030204"/>
                </a:endParaRP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818992" y="1101245"/>
                <a:ext cx="8123067" cy="8580041"/>
              </a:xfrm>
              <a:prstGeom prst="rect">
                <a:avLst/>
              </a:prstGeom>
              <a:blipFill>
                <a:blip r:embed="rId2"/>
                <a:stretch>
                  <a:fillRect l="-1125" t="-569"/>
                </a:stretch>
              </a:blipFill>
            </p:spPr>
            <p:txBody>
              <a:bodyPr/>
              <a:lstStyle/>
              <a:p>
                <a:r>
                  <a:rPr lang="en-US">
                    <a:noFill/>
                  </a:rPr>
                  <a:t> </a:t>
                </a:r>
              </a:p>
            </p:txBody>
          </p:sp>
        </mc:Fallback>
      </mc:AlternateContent>
    </p:spTree>
    <p:extLst>
      <p:ext uri="{BB962C8B-B14F-4D97-AF65-F5344CB8AC3E}">
        <p14:creationId xmlns:p14="http://schemas.microsoft.com/office/powerpoint/2010/main" val="1659240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2269" y="67895"/>
            <a:ext cx="10479344" cy="707886"/>
          </a:xfrm>
          <a:prstGeom prst="rect">
            <a:avLst/>
          </a:prstGeom>
        </p:spPr>
        <p:txBody>
          <a:bodyPr wrap="none" anchor="t">
            <a:spAutoFit/>
          </a:bodyPr>
          <a:lstStyle/>
          <a:p>
            <a:r>
              <a:rPr lang="en-US" sz="4000" dirty="0"/>
              <a:t>Taxonomy of functions and optimization methods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410706" y="1101244"/>
                <a:ext cx="11491992" cy="3416320"/>
              </a:xfrm>
              <a:prstGeom prst="rect">
                <a:avLst/>
              </a:prstGeom>
            </p:spPr>
            <p:txBody>
              <a:bodyPr wrap="square" anchor="t">
                <a:spAutoFit/>
              </a:bodyPr>
              <a:lstStyle/>
              <a:p>
                <a:r>
                  <a:rPr lang="en-US" sz="2400" b="1" dirty="0"/>
                  <a:t>Smooth functions</a:t>
                </a:r>
                <a:r>
                  <a:rPr lang="en-US" sz="2400" dirty="0"/>
                  <a:t>: continuous derivatives exist </a:t>
                </a:r>
              </a:p>
              <a:p>
                <a:endParaRPr lang="en-US" sz="2400" dirty="0"/>
              </a:p>
              <a:p>
                <a:r>
                  <a:rPr lang="en-US" sz="2400" dirty="0"/>
                  <a:t>Example: </a:t>
                </a:r>
              </a:p>
              <a:p>
                <a:r>
                  <a:rPr lang="en-US" sz="2400" dirty="0"/>
                  <a:t>Parabola is differentiable everywhere on its domain  </a:t>
                </a:r>
                <a:r>
                  <a:rPr lang="en-US" sz="2400" dirty="0">
                    <a:sym typeface="Wingdings" panose="05000000000000000000" pitchFamily="2" charset="2"/>
                  </a:rPr>
                  <a:t> parabola is smooth </a:t>
                </a:r>
              </a:p>
              <a:p>
                <a:endParaRPr lang="en-US" sz="2400" dirty="0">
                  <a:sym typeface="Wingdings" panose="05000000000000000000" pitchFamily="2" charset="2"/>
                </a:endParaRPr>
              </a:p>
              <a:p>
                <a:r>
                  <a:rPr lang="en-US" sz="2400" dirty="0"/>
                  <a:t>Absolute value function is not smooth – there is one point where the derivative does not exist (for example,  for function </a:t>
                </a:r>
                <a14:m>
                  <m:oMath xmlns:m="http://schemas.openxmlformats.org/officeDocument/2006/math">
                    <m:r>
                      <m:rPr>
                        <m:sty m:val="p"/>
                      </m:rPr>
                      <a:rPr lang="en-US" sz="2400">
                        <a:latin typeface="Cambria Math" panose="02040503050406030204" pitchFamily="18" charset="0"/>
                      </a:rPr>
                      <m:t>y</m:t>
                    </m:r>
                    <m:r>
                      <a:rPr lang="en-US" sz="2400">
                        <a:latin typeface="Cambria Math" panose="02040503050406030204" pitchFamily="18" charset="0"/>
                      </a:rPr>
                      <m:t>=|</m:t>
                    </m:r>
                    <m:r>
                      <m:rPr>
                        <m:sty m:val="p"/>
                      </m:rPr>
                      <a:rPr lang="en-US" sz="2400">
                        <a:latin typeface="Cambria Math" panose="02040503050406030204" pitchFamily="18" charset="0"/>
                      </a:rPr>
                      <m:t>x</m:t>
                    </m:r>
                    <m:r>
                      <a:rPr lang="en-US" sz="2400" i="1">
                        <a:latin typeface="Cambria Math" panose="02040503050406030204" pitchFamily="18" charset="0"/>
                      </a:rPr>
                      <m:t>−</m:t>
                    </m:r>
                    <m:r>
                      <a:rPr lang="en-US" sz="2400">
                        <a:latin typeface="Cambria Math" panose="02040503050406030204" pitchFamily="18" charset="0"/>
                      </a:rPr>
                      <m:t>1|</m:t>
                    </m:r>
                  </m:oMath>
                </a14:m>
                <a:r>
                  <a:rPr lang="en-US" sz="2400" dirty="0"/>
                  <a:t> analytical derivative does not exist at x=1).</a:t>
                </a:r>
              </a:p>
              <a:p>
                <a:endParaRPr lang="en-US" sz="2400" dirty="0"/>
              </a:p>
              <a:p>
                <a:r>
                  <a:rPr lang="en-US" sz="2400" dirty="0"/>
                  <a:t>Optimization of smooth functions comprises a theory of smooth optimization</a:t>
                </a:r>
                <a:r>
                  <a:rPr lang="en-US" dirty="0"/>
                  <a:t>.</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410706" y="1101244"/>
                <a:ext cx="11491992" cy="3416320"/>
              </a:xfrm>
              <a:prstGeom prst="rect">
                <a:avLst/>
              </a:prstGeom>
              <a:blipFill>
                <a:blip r:embed="rId2"/>
                <a:stretch>
                  <a:fillRect l="-795" t="-1429" b="-3214"/>
                </a:stretch>
              </a:blipFill>
            </p:spPr>
            <p:txBody>
              <a:bodyPr/>
              <a:lstStyle/>
              <a:p>
                <a:r>
                  <a:rPr lang="en-US">
                    <a:noFill/>
                  </a:rPr>
                  <a:t> </a:t>
                </a:r>
              </a:p>
            </p:txBody>
          </p:sp>
        </mc:Fallback>
      </mc:AlternateContent>
    </p:spTree>
    <p:extLst>
      <p:ext uri="{BB962C8B-B14F-4D97-AF65-F5344CB8AC3E}">
        <p14:creationId xmlns:p14="http://schemas.microsoft.com/office/powerpoint/2010/main" val="37982314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16237" y="1101245"/>
            <a:ext cx="10957303" cy="4524315"/>
          </a:xfrm>
          <a:prstGeom prst="rect">
            <a:avLst/>
          </a:prstGeom>
        </p:spPr>
        <p:txBody>
          <a:bodyPr wrap="square" anchor="t">
            <a:spAutoFit/>
          </a:bodyPr>
          <a:lstStyle/>
          <a:p>
            <a:r>
              <a:rPr lang="en-US" dirty="0"/>
              <a:t>Important subclass  - </a:t>
            </a:r>
            <a:r>
              <a:rPr lang="en-US" b="1" dirty="0"/>
              <a:t>convex functions </a:t>
            </a:r>
            <a:r>
              <a:rPr lang="en-US" dirty="0"/>
              <a:t>(pictures – Wikipedia)</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If a smooth function is convex it has only one optimal point. According to the </a:t>
            </a:r>
            <a:r>
              <a:rPr lang="en-US" dirty="0" err="1"/>
              <a:t>Karush</a:t>
            </a:r>
            <a:r>
              <a:rPr lang="en-US" dirty="0"/>
              <a:t>-Kuhn-Tucker (KKT) condition to find the optimal value of a smooth convex function it is enough to find a point on the function where its derivative is 0. KKT condition guarantees the existence of an optimal point (not so with non-smooth functions!)</a:t>
            </a:r>
          </a:p>
          <a:p>
            <a:endParaRPr lang="en-US" dirty="0"/>
          </a:p>
          <a:p>
            <a:r>
              <a:rPr lang="en-US" dirty="0"/>
              <a:t>Geometrically, a function is </a:t>
            </a:r>
            <a:r>
              <a:rPr lang="en-US" i="1" dirty="0"/>
              <a:t>convex</a:t>
            </a:r>
            <a:r>
              <a:rPr lang="en-US" dirty="0"/>
              <a:t> if a line segment drawn from any point (x, f(x)) to another point (y, f(y)) -- called the </a:t>
            </a:r>
            <a:r>
              <a:rPr lang="en-US" i="1" dirty="0"/>
              <a:t>chord</a:t>
            </a:r>
            <a:r>
              <a:rPr lang="en-US" dirty="0"/>
              <a:t> from x to y -- lies </a:t>
            </a:r>
            <a:r>
              <a:rPr lang="en-US" i="1" dirty="0"/>
              <a:t>on or above</a:t>
            </a:r>
            <a:r>
              <a:rPr lang="en-US" dirty="0"/>
              <a:t> the graph of f.</a:t>
            </a:r>
          </a:p>
          <a:p>
            <a:r>
              <a:rPr lang="en-US" dirty="0"/>
              <a:t>A function is </a:t>
            </a:r>
            <a:r>
              <a:rPr lang="en-US" i="1" dirty="0"/>
              <a:t>concave</a:t>
            </a:r>
            <a:r>
              <a:rPr lang="en-US" dirty="0"/>
              <a:t> if -f is convex -- i.e. if the chord from x to y lies </a:t>
            </a:r>
            <a:r>
              <a:rPr lang="en-US" i="1" dirty="0"/>
              <a:t>on or below</a:t>
            </a:r>
            <a:r>
              <a:rPr lang="en-US" dirty="0"/>
              <a:t> the graph of f</a:t>
            </a:r>
          </a:p>
        </p:txBody>
      </p:sp>
      <p:pic>
        <p:nvPicPr>
          <p:cNvPr id="2" name="Picture 1">
            <a:extLst>
              <a:ext uri="{FF2B5EF4-FFF2-40B4-BE49-F238E27FC236}">
                <a16:creationId xmlns:a16="http://schemas.microsoft.com/office/drawing/2014/main" id="{FFC00CC9-9E9C-41AE-822A-C7D5127C763A}"/>
              </a:ext>
            </a:extLst>
          </p:cNvPr>
          <p:cNvPicPr>
            <a:picLocks noChangeAspect="1"/>
          </p:cNvPicPr>
          <p:nvPr/>
        </p:nvPicPr>
        <p:blipFill>
          <a:blip r:embed="rId2"/>
          <a:stretch>
            <a:fillRect/>
          </a:stretch>
        </p:blipFill>
        <p:spPr>
          <a:xfrm>
            <a:off x="1807603" y="1536775"/>
            <a:ext cx="2738144" cy="1768098"/>
          </a:xfrm>
          <a:prstGeom prst="rect">
            <a:avLst/>
          </a:prstGeom>
        </p:spPr>
      </p:pic>
      <p:pic>
        <p:nvPicPr>
          <p:cNvPr id="5" name="Picture 4">
            <a:extLst>
              <a:ext uri="{FF2B5EF4-FFF2-40B4-BE49-F238E27FC236}">
                <a16:creationId xmlns:a16="http://schemas.microsoft.com/office/drawing/2014/main" id="{5AB8EC1F-FCCD-4B7F-A909-40ACAB65D56A}"/>
              </a:ext>
            </a:extLst>
          </p:cNvPr>
          <p:cNvPicPr>
            <a:picLocks noChangeAspect="1"/>
          </p:cNvPicPr>
          <p:nvPr/>
        </p:nvPicPr>
        <p:blipFill>
          <a:blip r:embed="rId3"/>
          <a:stretch>
            <a:fillRect/>
          </a:stretch>
        </p:blipFill>
        <p:spPr>
          <a:xfrm>
            <a:off x="5454448" y="1404524"/>
            <a:ext cx="3099813" cy="2032599"/>
          </a:xfrm>
          <a:prstGeom prst="rect">
            <a:avLst/>
          </a:prstGeom>
        </p:spPr>
      </p:pic>
    </p:spTree>
    <p:extLst>
      <p:ext uri="{BB962C8B-B14F-4D97-AF65-F5344CB8AC3E}">
        <p14:creationId xmlns:p14="http://schemas.microsoft.com/office/powerpoint/2010/main" val="32217567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638531"/>
              </a:xfrm>
              <a:prstGeom prst="rect">
                <a:avLst/>
              </a:prstGeom>
            </p:spPr>
            <p:txBody>
              <a:bodyPr wrap="square" anchor="t">
                <a:spAutoFit/>
              </a:bodyPr>
              <a:lstStyle/>
              <a:p>
                <a:r>
                  <a:rPr lang="en-US" dirty="0"/>
                  <a:t>Example: Find optimal point of parabola </a:t>
                </a:r>
                <a14:m>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=4</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+2</m:t>
                    </m:r>
                    <m:r>
                      <a:rPr lang="en-US" i="1">
                        <a:latin typeface="Cambria Math" panose="02040503050406030204" pitchFamily="18" charset="0"/>
                      </a:rPr>
                      <m:t>𝑥</m:t>
                    </m:r>
                  </m:oMath>
                </a14:m>
                <a:endParaRPr lang="en-US" dirty="0"/>
              </a:p>
              <a:p>
                <a:endParaRPr lang="en-US" dirty="0"/>
              </a:p>
              <a:p>
                <a:r>
                  <a:rPr lang="en-US" dirty="0"/>
                  <a:t>Find the point where derivative equals to 0:</a:t>
                </a:r>
              </a:p>
              <a:p>
                <a:endParaRPr lang="en-US"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=8</m:t>
                      </m:r>
                      <m:r>
                        <a:rPr lang="en-US" i="1">
                          <a:latin typeface="Cambria Math" panose="02040503050406030204" pitchFamily="18" charset="0"/>
                        </a:rPr>
                        <m:t>𝑥</m:t>
                      </m:r>
                      <m:r>
                        <a:rPr lang="en-US" i="1">
                          <a:latin typeface="Cambria Math" panose="02040503050406030204" pitchFamily="18" charset="0"/>
                        </a:rPr>
                        <m:t>+2=0</m:t>
                      </m:r>
                    </m:oMath>
                  </m:oMathPara>
                </a14:m>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=−0.25</m:t>
                      </m:r>
                    </m:oMath>
                  </m:oMathPara>
                </a14:m>
                <a:endParaRPr lang="en-US" dirty="0"/>
              </a:p>
              <a:p>
                <a:r>
                  <a:rPr lang="en-US" dirty="0"/>
                  <a:t>Function value at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=−0.25</m:t>
                    </m:r>
                  </m:oMath>
                </a14:m>
                <a:r>
                  <a:rPr lang="en-US" dirty="0"/>
                  <a:t>:</a:t>
                </a:r>
              </a:p>
              <a:p>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b="0" i="1" smtClean="0">
                            <a:latin typeface="Cambria Math" panose="02040503050406030204" pitchFamily="18" charset="0"/>
                          </a:rPr>
                          <m:t>−0.25</m:t>
                        </m:r>
                      </m:e>
                    </m:d>
                    <m:r>
                      <a:rPr lang="en-US" i="1">
                        <a:latin typeface="Cambria Math" panose="02040503050406030204" pitchFamily="18" charset="0"/>
                      </a:rPr>
                      <m:t>=4</m:t>
                    </m:r>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−0.25</m:t>
                            </m:r>
                          </m:e>
                        </m:d>
                      </m:e>
                      <m:sup>
                        <m:r>
                          <a:rPr lang="en-US" i="1">
                            <a:latin typeface="Cambria Math" panose="02040503050406030204" pitchFamily="18" charset="0"/>
                          </a:rPr>
                          <m:t>2</m:t>
                        </m:r>
                      </m:sup>
                    </m:sSup>
                    <m:r>
                      <a:rPr lang="en-US" i="1">
                        <a:latin typeface="Cambria Math" panose="02040503050406030204" pitchFamily="18" charset="0"/>
                      </a:rPr>
                      <m:t>+2</m:t>
                    </m:r>
                    <m:r>
                      <a:rPr lang="en-US" b="0" i="1" smtClean="0">
                        <a:latin typeface="Cambria Math" panose="02040503050406030204" pitchFamily="18" charset="0"/>
                      </a:rPr>
                      <m:t>∗(−0.25)</m:t>
                    </m:r>
                  </m:oMath>
                </a14:m>
                <a:r>
                  <a:rPr lang="en-US" dirty="0"/>
                  <a:t>=-0.25</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638531"/>
              </a:xfrm>
              <a:prstGeom prst="rect">
                <a:avLst/>
              </a:prstGeom>
              <a:blipFill>
                <a:blip r:embed="rId2"/>
                <a:stretch>
                  <a:fillRect l="-600" t="-54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FB40C97-DDD8-4FE2-8DAD-AD67BDBA09E6}"/>
              </a:ext>
            </a:extLst>
          </p:cNvPr>
          <p:cNvPicPr>
            <a:picLocks noChangeAspect="1"/>
          </p:cNvPicPr>
          <p:nvPr/>
        </p:nvPicPr>
        <p:blipFill>
          <a:blip r:embed="rId3"/>
          <a:stretch>
            <a:fillRect/>
          </a:stretch>
        </p:blipFill>
        <p:spPr>
          <a:xfrm>
            <a:off x="1695635" y="3429000"/>
            <a:ext cx="4525421" cy="3135560"/>
          </a:xfrm>
          <a:prstGeom prst="rect">
            <a:avLst/>
          </a:prstGeom>
        </p:spPr>
      </p:pic>
    </p:spTree>
    <p:extLst>
      <p:ext uri="{BB962C8B-B14F-4D97-AF65-F5344CB8AC3E}">
        <p14:creationId xmlns:p14="http://schemas.microsoft.com/office/powerpoint/2010/main" val="39521191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801314"/>
          </a:xfrm>
          <a:prstGeom prst="rect">
            <a:avLst/>
          </a:prstGeom>
        </p:spPr>
        <p:txBody>
          <a:bodyPr wrap="square" anchor="t">
            <a:spAutoFit/>
          </a:bodyPr>
          <a:lstStyle/>
          <a:p>
            <a:r>
              <a:rPr lang="en-US" dirty="0"/>
              <a:t>Another way to find optimal point of the function: try to compute function values in different points, in some order, until the best function value is found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 Golden section search</a:t>
            </a:r>
          </a:p>
          <a:p>
            <a:r>
              <a:rPr lang="en-US" dirty="0"/>
              <a:t> </a:t>
            </a:r>
          </a:p>
          <a:p>
            <a:endParaRPr lang="en-US" dirty="0"/>
          </a:p>
        </p:txBody>
      </p:sp>
      <p:pic>
        <p:nvPicPr>
          <p:cNvPr id="2" name="Picture 1">
            <a:extLst>
              <a:ext uri="{FF2B5EF4-FFF2-40B4-BE49-F238E27FC236}">
                <a16:creationId xmlns:a16="http://schemas.microsoft.com/office/drawing/2014/main" id="{0271CB46-D109-444C-908A-B175ADBF42C6}"/>
              </a:ext>
            </a:extLst>
          </p:cNvPr>
          <p:cNvPicPr>
            <a:picLocks noChangeAspect="1"/>
          </p:cNvPicPr>
          <p:nvPr/>
        </p:nvPicPr>
        <p:blipFill>
          <a:blip r:embed="rId2"/>
          <a:stretch>
            <a:fillRect/>
          </a:stretch>
        </p:blipFill>
        <p:spPr>
          <a:xfrm>
            <a:off x="1530392" y="1809131"/>
            <a:ext cx="4496782" cy="2980436"/>
          </a:xfrm>
          <a:prstGeom prst="rect">
            <a:avLst/>
          </a:prstGeom>
        </p:spPr>
      </p:pic>
    </p:spTree>
    <p:extLst>
      <p:ext uri="{BB962C8B-B14F-4D97-AF65-F5344CB8AC3E}">
        <p14:creationId xmlns:p14="http://schemas.microsoft.com/office/powerpoint/2010/main" val="34660111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970865"/>
          </a:xfrm>
          <a:prstGeom prst="rect">
            <a:avLst/>
          </a:prstGeom>
        </p:spPr>
        <p:txBody>
          <a:bodyPr wrap="square" anchor="t">
            <a:spAutoFit/>
          </a:bodyPr>
          <a:lstStyle/>
          <a:p>
            <a:r>
              <a:rPr lang="en-US" dirty="0"/>
              <a:t>Python implementation of Golden Section search</a:t>
            </a:r>
          </a:p>
          <a:p>
            <a:endParaRPr lang="en-US" dirty="0"/>
          </a:p>
          <a:p>
            <a:r>
              <a:rPr lang="en-US" dirty="0"/>
              <a:t>First , make all imports and define constants</a:t>
            </a:r>
          </a:p>
          <a:p>
            <a:endParaRPr lang="en-US" dirty="0"/>
          </a:p>
          <a:p>
            <a:r>
              <a:rPr lang="en-US" sz="1600" dirty="0"/>
              <a:t>import math </a:t>
            </a:r>
          </a:p>
          <a:p>
            <a:r>
              <a:rPr lang="en-US" sz="1600" dirty="0"/>
              <a:t>import </a:t>
            </a:r>
            <a:r>
              <a:rPr lang="en-US" sz="1600" dirty="0" err="1"/>
              <a:t>matplotlib.pyplot</a:t>
            </a:r>
            <a:r>
              <a:rPr lang="en-US" sz="1600" dirty="0"/>
              <a:t> as </a:t>
            </a:r>
            <a:r>
              <a:rPr lang="en-US" sz="1600" dirty="0" err="1"/>
              <a:t>plt</a:t>
            </a:r>
            <a:endParaRPr lang="en-US" sz="1600" dirty="0"/>
          </a:p>
          <a:p>
            <a:r>
              <a:rPr lang="en-US" sz="1600" dirty="0"/>
              <a:t>from </a:t>
            </a:r>
            <a:r>
              <a:rPr lang="en-US" sz="1600" dirty="0" err="1"/>
              <a:t>matplotlib.legend_handler</a:t>
            </a:r>
            <a:r>
              <a:rPr lang="en-US" sz="1600" dirty="0"/>
              <a:t> import HandlerLine2D</a:t>
            </a:r>
          </a:p>
          <a:p>
            <a:r>
              <a:rPr lang="en-US" sz="1600" dirty="0"/>
              <a:t>import </a:t>
            </a:r>
            <a:r>
              <a:rPr lang="en-US" sz="1600" dirty="0" err="1"/>
              <a:t>numpy</a:t>
            </a:r>
            <a:r>
              <a:rPr lang="en-US" sz="1600" dirty="0"/>
              <a:t> as np</a:t>
            </a:r>
          </a:p>
          <a:p>
            <a:r>
              <a:rPr lang="en-US" sz="1600" dirty="0" err="1"/>
              <a:t>invphi</a:t>
            </a:r>
            <a:r>
              <a:rPr lang="en-US" sz="1600" dirty="0"/>
              <a:t> = (</a:t>
            </a:r>
            <a:r>
              <a:rPr lang="en-US" sz="1600" dirty="0" err="1"/>
              <a:t>math.sqrt</a:t>
            </a:r>
            <a:r>
              <a:rPr lang="en-US" sz="1600" dirty="0"/>
              <a:t>(5) - 1) / 2 # 1/phi                                                                                                                     </a:t>
            </a:r>
          </a:p>
          <a:p>
            <a:r>
              <a:rPr lang="en-US" sz="1600" dirty="0"/>
              <a:t>invphi2 = (3 - </a:t>
            </a:r>
            <a:r>
              <a:rPr lang="en-US" sz="1600" dirty="0" err="1"/>
              <a:t>math.sqrt</a:t>
            </a:r>
            <a:r>
              <a:rPr lang="en-US" sz="1600" dirty="0"/>
              <a:t>(5)) / 2 # 1/phi^2   </a:t>
            </a:r>
          </a:p>
          <a:p>
            <a:endParaRPr lang="en-US" sz="1600" dirty="0"/>
          </a:p>
          <a:p>
            <a:r>
              <a:rPr lang="en-US" sz="1600" dirty="0"/>
              <a:t>This is a definition of polynomial function</a:t>
            </a:r>
          </a:p>
          <a:p>
            <a:endParaRPr lang="en-US" sz="1600" dirty="0"/>
          </a:p>
          <a:p>
            <a:r>
              <a:rPr lang="en-US" sz="1600" dirty="0"/>
              <a:t>def </a:t>
            </a:r>
            <a:r>
              <a:rPr lang="en-US" sz="1600" dirty="0" err="1"/>
              <a:t>func</a:t>
            </a:r>
            <a:r>
              <a:rPr lang="en-US" sz="1600" dirty="0"/>
              <a:t>( x ):</a:t>
            </a:r>
          </a:p>
          <a:p>
            <a:r>
              <a:rPr lang="en-US" sz="1600" dirty="0"/>
              <a:t>    f = -0.3*x**4 + 1.5*x**3 - 1.9*x**2 + 4.0*x</a:t>
            </a:r>
          </a:p>
          <a:p>
            <a:r>
              <a:rPr lang="en-US" sz="1600" dirty="0"/>
              <a:t>    return f</a:t>
            </a:r>
          </a:p>
          <a:p>
            <a:endParaRPr lang="en-US" sz="1600" dirty="0"/>
          </a:p>
          <a:p>
            <a:endParaRPr lang="en-US" sz="1600" dirty="0"/>
          </a:p>
          <a:p>
            <a:endParaRPr lang="en-US" sz="1600" dirty="0"/>
          </a:p>
          <a:p>
            <a:r>
              <a:rPr lang="en-US" sz="1600" dirty="0"/>
              <a:t>                                                                                                               </a:t>
            </a:r>
          </a:p>
          <a:p>
            <a:endParaRPr lang="en-US" dirty="0"/>
          </a:p>
          <a:p>
            <a:endParaRPr lang="en-US" dirty="0"/>
          </a:p>
          <a:p>
            <a:endParaRPr lang="en-US" dirty="0"/>
          </a:p>
        </p:txBody>
      </p:sp>
    </p:spTree>
    <p:extLst>
      <p:ext uri="{BB962C8B-B14F-4D97-AF65-F5344CB8AC3E}">
        <p14:creationId xmlns:p14="http://schemas.microsoft.com/office/powerpoint/2010/main" val="1888426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494085"/>
          </a:xfrm>
          <a:prstGeom prst="rect">
            <a:avLst/>
          </a:prstGeom>
        </p:spPr>
        <p:txBody>
          <a:bodyPr wrap="square" anchor="t">
            <a:spAutoFit/>
          </a:bodyPr>
          <a:lstStyle/>
          <a:p>
            <a:r>
              <a:rPr lang="en-US" dirty="0"/>
              <a:t>Golden section function:</a:t>
            </a:r>
          </a:p>
          <a:p>
            <a:r>
              <a:rPr lang="en-US" sz="1000" dirty="0"/>
              <a:t>def </a:t>
            </a:r>
            <a:r>
              <a:rPr lang="en-US" sz="1000" dirty="0" err="1"/>
              <a:t>gss</a:t>
            </a:r>
            <a:r>
              <a:rPr lang="en-US" sz="1000" dirty="0"/>
              <a:t>(</a:t>
            </a:r>
            <a:r>
              <a:rPr lang="en-US" sz="1000" dirty="0" err="1"/>
              <a:t>f,a,b,tol</a:t>
            </a:r>
            <a:r>
              <a:rPr lang="en-US" sz="1000" dirty="0"/>
              <a:t>=1e-5):</a:t>
            </a:r>
          </a:p>
          <a:p>
            <a:r>
              <a:rPr lang="en-US" sz="1000" dirty="0"/>
              <a:t>    (</a:t>
            </a:r>
            <a:r>
              <a:rPr lang="en-US" sz="1000" dirty="0" err="1"/>
              <a:t>a,b</a:t>
            </a:r>
            <a:r>
              <a:rPr lang="en-US" sz="1000" dirty="0"/>
              <a:t>)=(min(</a:t>
            </a:r>
            <a:r>
              <a:rPr lang="en-US" sz="1000" dirty="0" err="1"/>
              <a:t>a,b</a:t>
            </a:r>
            <a:r>
              <a:rPr lang="en-US" sz="1000" dirty="0"/>
              <a:t>),max(</a:t>
            </a:r>
            <a:r>
              <a:rPr lang="en-US" sz="1000" dirty="0" err="1"/>
              <a:t>a,b</a:t>
            </a:r>
            <a:r>
              <a:rPr lang="en-US" sz="1000" dirty="0"/>
              <a:t>))</a:t>
            </a:r>
          </a:p>
          <a:p>
            <a:r>
              <a:rPr lang="en-US" sz="1000" dirty="0"/>
              <a:t>    h = b - a</a:t>
            </a:r>
          </a:p>
          <a:p>
            <a:r>
              <a:rPr lang="en-US" sz="1000" dirty="0"/>
              <a:t>    if h &lt;= </a:t>
            </a:r>
            <a:r>
              <a:rPr lang="en-US" sz="1000" dirty="0" err="1"/>
              <a:t>tol</a:t>
            </a:r>
            <a:r>
              <a:rPr lang="en-US" sz="1000" dirty="0"/>
              <a:t>: return (</a:t>
            </a:r>
            <a:r>
              <a:rPr lang="en-US" sz="1000" dirty="0" err="1"/>
              <a:t>a,b</a:t>
            </a:r>
            <a:r>
              <a:rPr lang="en-US" sz="1000" dirty="0"/>
              <a:t>)</a:t>
            </a:r>
          </a:p>
          <a:p>
            <a:r>
              <a:rPr lang="en-US" sz="1000" dirty="0"/>
              <a:t> </a:t>
            </a:r>
          </a:p>
          <a:p>
            <a:r>
              <a:rPr lang="en-US" sz="1000" dirty="0"/>
              <a:t>    # required steps to achieve tolerance                                                                                                                   </a:t>
            </a:r>
          </a:p>
          <a:p>
            <a:r>
              <a:rPr lang="en-US" sz="1000" dirty="0"/>
              <a:t>    n = int(</a:t>
            </a:r>
            <a:r>
              <a:rPr lang="en-US" sz="1000" dirty="0" err="1"/>
              <a:t>math.ceil</a:t>
            </a:r>
            <a:r>
              <a:rPr lang="en-US" sz="1000" dirty="0"/>
              <a:t>(math.log(</a:t>
            </a:r>
            <a:r>
              <a:rPr lang="en-US" sz="1000" dirty="0" err="1"/>
              <a:t>tol</a:t>
            </a:r>
            <a:r>
              <a:rPr lang="en-US" sz="1000" dirty="0"/>
              <a:t>/h)/math.log(</a:t>
            </a:r>
            <a:r>
              <a:rPr lang="en-US" sz="1000" dirty="0" err="1"/>
              <a:t>invphi</a:t>
            </a:r>
            <a:r>
              <a:rPr lang="en-US" sz="1000" dirty="0"/>
              <a:t>)))</a:t>
            </a:r>
          </a:p>
          <a:p>
            <a:r>
              <a:rPr lang="en-US" sz="1000" dirty="0"/>
              <a:t> </a:t>
            </a:r>
          </a:p>
          <a:p>
            <a:r>
              <a:rPr lang="en-US" sz="1000" dirty="0"/>
              <a:t>    c = a + invphi2 * h</a:t>
            </a:r>
          </a:p>
          <a:p>
            <a:r>
              <a:rPr lang="en-US" sz="1000" dirty="0"/>
              <a:t>    d = a + </a:t>
            </a:r>
            <a:r>
              <a:rPr lang="en-US" sz="1000" dirty="0" err="1"/>
              <a:t>invphi</a:t>
            </a:r>
            <a:r>
              <a:rPr lang="en-US" sz="1000" dirty="0"/>
              <a:t> * h</a:t>
            </a:r>
          </a:p>
          <a:p>
            <a:r>
              <a:rPr lang="en-US" sz="1000" dirty="0"/>
              <a:t>    </a:t>
            </a:r>
            <a:r>
              <a:rPr lang="en-US" sz="1000" dirty="0" err="1"/>
              <a:t>yc</a:t>
            </a:r>
            <a:r>
              <a:rPr lang="en-US" sz="1000" dirty="0"/>
              <a:t> = </a:t>
            </a:r>
            <a:r>
              <a:rPr lang="en-US" sz="1000" dirty="0" err="1"/>
              <a:t>func</a:t>
            </a:r>
            <a:r>
              <a:rPr lang="en-US" sz="1000" dirty="0"/>
              <a:t>(c)</a:t>
            </a:r>
          </a:p>
          <a:p>
            <a:r>
              <a:rPr lang="en-US" sz="1000" dirty="0"/>
              <a:t>    yd = </a:t>
            </a:r>
            <a:r>
              <a:rPr lang="en-US" sz="1000" dirty="0" err="1"/>
              <a:t>func</a:t>
            </a:r>
            <a:r>
              <a:rPr lang="en-US" sz="1000" dirty="0"/>
              <a:t>(d)</a:t>
            </a:r>
          </a:p>
          <a:p>
            <a:r>
              <a:rPr lang="en-US" sz="1000" dirty="0"/>
              <a:t> </a:t>
            </a:r>
          </a:p>
          <a:p>
            <a:r>
              <a:rPr lang="en-US" sz="1000" dirty="0"/>
              <a:t>    for k in </a:t>
            </a:r>
            <a:r>
              <a:rPr lang="en-US" sz="1000" dirty="0" err="1"/>
              <a:t>xrange</a:t>
            </a:r>
            <a:r>
              <a:rPr lang="en-US" sz="1000" dirty="0"/>
              <a:t>(n-1):</a:t>
            </a:r>
          </a:p>
          <a:p>
            <a:r>
              <a:rPr lang="en-US" sz="1000" dirty="0"/>
              <a:t>        if </a:t>
            </a:r>
            <a:r>
              <a:rPr lang="en-US" sz="1000" dirty="0" err="1"/>
              <a:t>yc</a:t>
            </a:r>
            <a:r>
              <a:rPr lang="en-US" sz="1000" dirty="0"/>
              <a:t> &lt; yd:</a:t>
            </a:r>
          </a:p>
          <a:p>
            <a:r>
              <a:rPr lang="en-US" sz="1000" dirty="0"/>
              <a:t>            b = d</a:t>
            </a:r>
          </a:p>
          <a:p>
            <a:r>
              <a:rPr lang="en-US" sz="1000" dirty="0"/>
              <a:t>            d = c</a:t>
            </a:r>
          </a:p>
          <a:p>
            <a:r>
              <a:rPr lang="en-US" sz="1000" dirty="0"/>
              <a:t>            yd = </a:t>
            </a:r>
            <a:r>
              <a:rPr lang="en-US" sz="1000" dirty="0" err="1"/>
              <a:t>yc</a:t>
            </a:r>
            <a:endParaRPr lang="en-US" sz="1000" dirty="0"/>
          </a:p>
          <a:p>
            <a:r>
              <a:rPr lang="en-US" sz="1000" dirty="0"/>
              <a:t>            h = </a:t>
            </a:r>
            <a:r>
              <a:rPr lang="en-US" sz="1000" dirty="0" err="1"/>
              <a:t>invphi</a:t>
            </a:r>
            <a:r>
              <a:rPr lang="en-US" sz="1000" dirty="0"/>
              <a:t>*h</a:t>
            </a:r>
          </a:p>
          <a:p>
            <a:r>
              <a:rPr lang="en-US" sz="1000" dirty="0"/>
              <a:t>            c = a + invphi2 * h</a:t>
            </a:r>
          </a:p>
          <a:p>
            <a:r>
              <a:rPr lang="en-US" sz="1000" dirty="0"/>
              <a:t>            </a:t>
            </a:r>
            <a:r>
              <a:rPr lang="en-US" sz="1000" dirty="0" err="1"/>
              <a:t>yc</a:t>
            </a:r>
            <a:r>
              <a:rPr lang="en-US" sz="1000" dirty="0"/>
              <a:t> = </a:t>
            </a:r>
            <a:r>
              <a:rPr lang="en-US" sz="1000" dirty="0" err="1"/>
              <a:t>func</a:t>
            </a:r>
            <a:r>
              <a:rPr lang="en-US" sz="1000" dirty="0"/>
              <a:t>(c)</a:t>
            </a:r>
          </a:p>
          <a:p>
            <a:r>
              <a:rPr lang="en-US" sz="1000" dirty="0"/>
              <a:t>        else:</a:t>
            </a:r>
          </a:p>
          <a:p>
            <a:r>
              <a:rPr lang="en-US" sz="1000" dirty="0"/>
              <a:t>            a = c</a:t>
            </a:r>
          </a:p>
          <a:p>
            <a:r>
              <a:rPr lang="en-US" sz="1000" dirty="0"/>
              <a:t>            c = d</a:t>
            </a:r>
          </a:p>
          <a:p>
            <a:r>
              <a:rPr lang="en-US" sz="1000" dirty="0"/>
              <a:t>            </a:t>
            </a:r>
            <a:r>
              <a:rPr lang="en-US" sz="1000" dirty="0" err="1"/>
              <a:t>yc</a:t>
            </a:r>
            <a:r>
              <a:rPr lang="en-US" sz="1000" dirty="0"/>
              <a:t> = yd</a:t>
            </a:r>
          </a:p>
          <a:p>
            <a:r>
              <a:rPr lang="en-US" sz="1000" dirty="0"/>
              <a:t>            h = </a:t>
            </a:r>
            <a:r>
              <a:rPr lang="en-US" sz="1000" dirty="0" err="1"/>
              <a:t>invphi</a:t>
            </a:r>
            <a:r>
              <a:rPr lang="en-US" sz="1000" dirty="0"/>
              <a:t>*h</a:t>
            </a:r>
          </a:p>
          <a:p>
            <a:r>
              <a:rPr lang="en-US" sz="1000" dirty="0"/>
              <a:t>            d = a + </a:t>
            </a:r>
            <a:r>
              <a:rPr lang="en-US" sz="1000" dirty="0" err="1"/>
              <a:t>invphi</a:t>
            </a:r>
            <a:r>
              <a:rPr lang="en-US" sz="1000" dirty="0"/>
              <a:t> * h</a:t>
            </a:r>
          </a:p>
          <a:p>
            <a:r>
              <a:rPr lang="en-US" sz="1000" dirty="0"/>
              <a:t>            yd = f(d)</a:t>
            </a:r>
          </a:p>
          <a:p>
            <a:r>
              <a:rPr lang="en-US" sz="1000" dirty="0"/>
              <a:t> </a:t>
            </a:r>
          </a:p>
          <a:p>
            <a:r>
              <a:rPr lang="en-US" sz="1000" dirty="0"/>
              <a:t>    if </a:t>
            </a:r>
            <a:r>
              <a:rPr lang="en-US" sz="1000" dirty="0" err="1"/>
              <a:t>yc</a:t>
            </a:r>
            <a:r>
              <a:rPr lang="en-US" sz="1000" dirty="0"/>
              <a:t> &lt; yd:</a:t>
            </a:r>
          </a:p>
          <a:p>
            <a:r>
              <a:rPr lang="en-US" sz="1000" dirty="0"/>
              <a:t>        return (</a:t>
            </a:r>
            <a:r>
              <a:rPr lang="en-US" sz="1000" dirty="0" err="1"/>
              <a:t>a,d</a:t>
            </a:r>
            <a:r>
              <a:rPr lang="en-US" sz="1000" dirty="0"/>
              <a:t>)</a:t>
            </a:r>
          </a:p>
          <a:p>
            <a:r>
              <a:rPr lang="en-US" sz="1000" dirty="0"/>
              <a:t>    else:</a:t>
            </a:r>
          </a:p>
          <a:p>
            <a:r>
              <a:rPr lang="en-US" sz="1000" dirty="0"/>
              <a:t>        return (</a:t>
            </a:r>
            <a:r>
              <a:rPr lang="en-US" sz="1000" dirty="0" err="1"/>
              <a:t>c,b</a:t>
            </a:r>
            <a:r>
              <a:rPr lang="en-US" sz="1000" dirty="0"/>
              <a:t>)</a:t>
            </a:r>
          </a:p>
          <a:p>
            <a:endParaRPr lang="en-US" sz="1000" dirty="0"/>
          </a:p>
          <a:p>
            <a:endParaRPr lang="en-US" sz="1000" dirty="0"/>
          </a:p>
          <a:p>
            <a:endParaRPr lang="en-US" sz="1000" dirty="0"/>
          </a:p>
          <a:p>
            <a:endParaRPr lang="en-US" sz="1000" dirty="0"/>
          </a:p>
          <a:p>
            <a:endParaRPr lang="en-US" sz="1000" dirty="0"/>
          </a:p>
          <a:p>
            <a:endParaRPr lang="en-US" dirty="0"/>
          </a:p>
        </p:txBody>
      </p:sp>
    </p:spTree>
    <p:extLst>
      <p:ext uri="{BB962C8B-B14F-4D97-AF65-F5344CB8AC3E}">
        <p14:creationId xmlns:p14="http://schemas.microsoft.com/office/powerpoint/2010/main" val="27188161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031873"/>
          </a:xfrm>
          <a:prstGeom prst="rect">
            <a:avLst/>
          </a:prstGeom>
        </p:spPr>
        <p:txBody>
          <a:bodyPr wrap="square" anchor="t">
            <a:spAutoFit/>
          </a:bodyPr>
          <a:lstStyle/>
          <a:p>
            <a:r>
              <a:rPr lang="en-US" dirty="0"/>
              <a:t>Main program </a:t>
            </a:r>
          </a:p>
          <a:p>
            <a:r>
              <a:rPr lang="en-US" sz="1000" dirty="0"/>
              <a:t>es = 0.1 # Stopping criterion</a:t>
            </a:r>
          </a:p>
          <a:p>
            <a:r>
              <a:rPr lang="en-US" sz="1000" dirty="0" err="1"/>
              <a:t>xL</a:t>
            </a:r>
            <a:r>
              <a:rPr lang="en-US" sz="1000" dirty="0"/>
              <a:t> = -2.0 # Initial guesses</a:t>
            </a:r>
          </a:p>
          <a:p>
            <a:r>
              <a:rPr lang="en-US" sz="1000" dirty="0" err="1"/>
              <a:t>xR</a:t>
            </a:r>
            <a:r>
              <a:rPr lang="en-US" sz="1000" dirty="0"/>
              <a:t> = 4.0</a:t>
            </a:r>
          </a:p>
          <a:p>
            <a:r>
              <a:rPr lang="en-US" sz="1000" dirty="0"/>
              <a:t># Call GS method</a:t>
            </a:r>
          </a:p>
          <a:p>
            <a:r>
              <a:rPr lang="en-US" sz="1000" dirty="0" err="1"/>
              <a:t>xopt</a:t>
            </a:r>
            <a:r>
              <a:rPr lang="en-US" sz="1000" dirty="0"/>
              <a:t> = GS(</a:t>
            </a:r>
            <a:r>
              <a:rPr lang="en-US" sz="1000" dirty="0" err="1"/>
              <a:t>xL</a:t>
            </a:r>
            <a:r>
              <a:rPr lang="en-US" sz="1000" dirty="0"/>
              <a:t>, </a:t>
            </a:r>
            <a:r>
              <a:rPr lang="en-US" sz="1000" dirty="0" err="1"/>
              <a:t>xR</a:t>
            </a:r>
            <a:r>
              <a:rPr lang="en-US" sz="1000" dirty="0"/>
              <a:t>, es)</a:t>
            </a:r>
          </a:p>
          <a:p>
            <a:r>
              <a:rPr lang="en-US" sz="1000" dirty="0"/>
              <a:t># Plot equation to check GSS</a:t>
            </a:r>
          </a:p>
          <a:p>
            <a:r>
              <a:rPr lang="en-US" sz="1000" dirty="0" err="1"/>
              <a:t>i</a:t>
            </a:r>
            <a:r>
              <a:rPr lang="en-US" sz="1000" dirty="0"/>
              <a:t> = 0</a:t>
            </a:r>
          </a:p>
          <a:p>
            <a:r>
              <a:rPr lang="en-US" sz="1000" dirty="0"/>
              <a:t>x = </a:t>
            </a:r>
            <a:r>
              <a:rPr lang="en-US" sz="1000" dirty="0" err="1"/>
              <a:t>np.linspace</a:t>
            </a:r>
            <a:r>
              <a:rPr lang="en-US" sz="1000" dirty="0"/>
              <a:t>(-2,4, 1000)</a:t>
            </a:r>
          </a:p>
          <a:p>
            <a:r>
              <a:rPr lang="en-US" sz="1000" dirty="0"/>
              <a:t>f = </a:t>
            </a:r>
            <a:r>
              <a:rPr lang="en-US" sz="1000" dirty="0" err="1"/>
              <a:t>np.linspace</a:t>
            </a:r>
            <a:r>
              <a:rPr lang="en-US" sz="1000" dirty="0"/>
              <a:t>(0, 0,len(x))</a:t>
            </a:r>
          </a:p>
          <a:p>
            <a:r>
              <a:rPr lang="en-US" sz="1000" dirty="0"/>
              <a:t>for </a:t>
            </a:r>
            <a:r>
              <a:rPr lang="en-US" sz="1000" dirty="0" err="1"/>
              <a:t>i</a:t>
            </a:r>
            <a:r>
              <a:rPr lang="en-US" sz="1000" dirty="0"/>
              <a:t> in range(0, </a:t>
            </a:r>
            <a:r>
              <a:rPr lang="en-US" sz="1000" dirty="0" err="1"/>
              <a:t>len</a:t>
            </a:r>
            <a:r>
              <a:rPr lang="en-US" sz="1000" dirty="0"/>
              <a:t>(x), 1):</a:t>
            </a:r>
          </a:p>
          <a:p>
            <a:r>
              <a:rPr lang="en-US" sz="1000" dirty="0"/>
              <a:t>     f[</a:t>
            </a:r>
            <a:r>
              <a:rPr lang="en-US" sz="1000" dirty="0" err="1"/>
              <a:t>i</a:t>
            </a:r>
            <a:r>
              <a:rPr lang="en-US" sz="1000" dirty="0"/>
              <a:t>] = </a:t>
            </a:r>
            <a:r>
              <a:rPr lang="en-US" sz="1000" dirty="0" err="1"/>
              <a:t>func</a:t>
            </a:r>
            <a:r>
              <a:rPr lang="en-US" sz="1000" dirty="0"/>
              <a:t>(x[</a:t>
            </a:r>
            <a:r>
              <a:rPr lang="en-US" sz="1000" dirty="0" err="1"/>
              <a:t>i</a:t>
            </a:r>
            <a:r>
              <a:rPr lang="en-US" sz="1000" dirty="0"/>
              <a:t>])</a:t>
            </a:r>
          </a:p>
          <a:p>
            <a:r>
              <a:rPr lang="en-US" sz="1000" dirty="0"/>
              <a:t>p1, = </a:t>
            </a:r>
            <a:r>
              <a:rPr lang="en-US" sz="1000" dirty="0" err="1"/>
              <a:t>plt.plot</a:t>
            </a:r>
            <a:r>
              <a:rPr lang="en-US" sz="1000" dirty="0"/>
              <a:t>(x, f, '--', label='f(x)')</a:t>
            </a:r>
          </a:p>
          <a:p>
            <a:r>
              <a:rPr lang="en-US" sz="1000" dirty="0"/>
              <a:t>p2, = </a:t>
            </a:r>
            <a:r>
              <a:rPr lang="en-US" sz="1000" dirty="0" err="1"/>
              <a:t>plt.plot</a:t>
            </a:r>
            <a:r>
              <a:rPr lang="en-US" sz="1000" dirty="0"/>
              <a:t>(</a:t>
            </a:r>
            <a:r>
              <a:rPr lang="en-US" sz="1000" dirty="0" err="1"/>
              <a:t>xopt</a:t>
            </a:r>
            <a:r>
              <a:rPr lang="en-US" sz="1000" dirty="0"/>
              <a:t>, </a:t>
            </a:r>
            <a:r>
              <a:rPr lang="en-US" sz="1000" dirty="0" err="1"/>
              <a:t>func</a:t>
            </a:r>
            <a:r>
              <a:rPr lang="en-US" sz="1000" dirty="0"/>
              <a:t>(</a:t>
            </a:r>
            <a:r>
              <a:rPr lang="en-US" sz="1000" dirty="0" err="1"/>
              <a:t>xopt</a:t>
            </a:r>
            <a:r>
              <a:rPr lang="en-US" sz="1000" dirty="0"/>
              <a:t>),'</a:t>
            </a:r>
            <a:r>
              <a:rPr lang="en-US" sz="1000" dirty="0" err="1"/>
              <a:t>bo</a:t>
            </a:r>
            <a:r>
              <a:rPr lang="en-US" sz="1000" dirty="0"/>
              <a:t>',</a:t>
            </a:r>
          </a:p>
          <a:p>
            <a:r>
              <a:rPr lang="en-US" sz="1000" dirty="0"/>
              <a:t>               label='max[f(x)]', </a:t>
            </a:r>
            <a:r>
              <a:rPr lang="en-US" sz="1000" dirty="0" err="1"/>
              <a:t>markersize</a:t>
            </a:r>
            <a:r>
              <a:rPr lang="en-US" sz="1000" dirty="0"/>
              <a:t>=10, </a:t>
            </a:r>
            <a:r>
              <a:rPr lang="en-US" sz="1000" dirty="0" err="1"/>
              <a:t>markeredgewidth</a:t>
            </a:r>
            <a:r>
              <a:rPr lang="en-US" sz="1000" dirty="0"/>
              <a:t>=3)</a:t>
            </a:r>
          </a:p>
          <a:p>
            <a:r>
              <a:rPr lang="en-US" sz="1000" dirty="0" err="1"/>
              <a:t>plt.title</a:t>
            </a:r>
            <a:r>
              <a:rPr lang="en-US" sz="1000" dirty="0"/>
              <a:t>('Finding max[f(x)] Using Golden-Section Search')</a:t>
            </a:r>
          </a:p>
          <a:p>
            <a:r>
              <a:rPr lang="en-US" sz="1000" dirty="0" err="1"/>
              <a:t>plt.xlabel</a:t>
            </a:r>
            <a:r>
              <a:rPr lang="en-US" sz="1000" dirty="0"/>
              <a:t>('x')</a:t>
            </a:r>
          </a:p>
          <a:p>
            <a:r>
              <a:rPr lang="en-US" sz="1000" dirty="0" err="1"/>
              <a:t>plt.ylabel</a:t>
            </a:r>
            <a:r>
              <a:rPr lang="en-US" sz="1000" dirty="0"/>
              <a:t>('f(x)')</a:t>
            </a:r>
          </a:p>
          <a:p>
            <a:r>
              <a:rPr lang="en-US" sz="1000" dirty="0" err="1"/>
              <a:t>plt.legend</a:t>
            </a:r>
            <a:r>
              <a:rPr lang="en-US" sz="1000" dirty="0"/>
              <a:t>(loc='best',</a:t>
            </a:r>
          </a:p>
          <a:p>
            <a:r>
              <a:rPr lang="en-US" sz="1000" dirty="0"/>
              <a:t>           </a:t>
            </a:r>
            <a:r>
              <a:rPr lang="en-US" sz="1000" dirty="0" err="1"/>
              <a:t>handler_map</a:t>
            </a:r>
            <a:r>
              <a:rPr lang="en-US" sz="1000" dirty="0"/>
              <a:t>={p2: HandlerLine2D(</a:t>
            </a:r>
            <a:r>
              <a:rPr lang="en-US" sz="1000" dirty="0" err="1"/>
              <a:t>numpoints</a:t>
            </a:r>
            <a:r>
              <a:rPr lang="en-US" sz="1000" dirty="0"/>
              <a:t>=1)})</a:t>
            </a:r>
          </a:p>
          <a:p>
            <a:r>
              <a:rPr lang="en-US" sz="1000" dirty="0" err="1"/>
              <a:t>plt.grid</a:t>
            </a:r>
            <a:r>
              <a:rPr lang="en-US" sz="1000" dirty="0"/>
              <a:t>(True)</a:t>
            </a:r>
          </a:p>
          <a:p>
            <a:r>
              <a:rPr lang="en-US" sz="1000" dirty="0" err="1"/>
              <a:t>plt.show</a:t>
            </a:r>
            <a:r>
              <a:rPr lang="en-US" sz="1000" dirty="0"/>
              <a:t>()</a:t>
            </a:r>
          </a:p>
          <a:p>
            <a:endParaRPr lang="en-US" sz="1000" dirty="0"/>
          </a:p>
          <a:p>
            <a:endParaRPr lang="en-US" dirty="0"/>
          </a:p>
        </p:txBody>
      </p:sp>
    </p:spTree>
    <p:extLst>
      <p:ext uri="{BB962C8B-B14F-4D97-AF65-F5344CB8AC3E}">
        <p14:creationId xmlns:p14="http://schemas.microsoft.com/office/powerpoint/2010/main" val="2248072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504335" y="1101245"/>
            <a:ext cx="8406581" cy="5632310"/>
          </a:xfrm>
          <a:prstGeom prst="rect">
            <a:avLst/>
          </a:prstGeom>
        </p:spPr>
        <p:txBody>
          <a:bodyPr wrap="square" anchor="t">
            <a:spAutoFit/>
          </a:bodyPr>
          <a:lstStyle/>
          <a:p>
            <a:r>
              <a:rPr lang="en-US" dirty="0"/>
              <a:t>A </a:t>
            </a:r>
            <a:r>
              <a:rPr lang="en-US" b="1" i="1" dirty="0"/>
              <a:t>non-convex</a:t>
            </a:r>
            <a:r>
              <a:rPr lang="en-US" b="1" dirty="0"/>
              <a:t> function </a:t>
            </a:r>
            <a:r>
              <a:rPr lang="en-US" dirty="0"/>
              <a:t>"curves up and down" -- it is neither convex nor concave. </a:t>
            </a:r>
          </a:p>
          <a:p>
            <a:r>
              <a:rPr lang="en-US" dirty="0"/>
              <a:t>Example1: </a:t>
            </a:r>
            <a:r>
              <a:rPr lang="en-US" b="1" dirty="0"/>
              <a:t>sine function</a:t>
            </a:r>
          </a:p>
          <a:p>
            <a:endParaRPr lang="en-US" dirty="0"/>
          </a:p>
          <a:p>
            <a:endParaRPr lang="en-US" dirty="0"/>
          </a:p>
          <a:p>
            <a:endParaRPr lang="en-US" dirty="0"/>
          </a:p>
          <a:p>
            <a:endParaRPr lang="en-US" dirty="0"/>
          </a:p>
          <a:p>
            <a:endParaRPr lang="en-US" dirty="0"/>
          </a:p>
          <a:p>
            <a:endParaRPr lang="en-US" dirty="0"/>
          </a:p>
          <a:p>
            <a:r>
              <a:rPr lang="en-US" dirty="0"/>
              <a:t>note that this function is convex from -pi to 0, and concave from 0 to +pi.  If the bounds on the variables </a:t>
            </a:r>
            <a:r>
              <a:rPr lang="en-US" b="1" dirty="0"/>
              <a:t>restrict the domain</a:t>
            </a:r>
            <a:r>
              <a:rPr lang="en-US" dirty="0"/>
              <a:t> of the objective and constraints to a region where the functions are convex, then the </a:t>
            </a:r>
            <a:r>
              <a:rPr lang="en-US" b="1" dirty="0"/>
              <a:t>overall problem is convex.</a:t>
            </a:r>
          </a:p>
          <a:p>
            <a:endParaRPr lang="en-US" b="1" dirty="0"/>
          </a:p>
          <a:p>
            <a:r>
              <a:rPr lang="en-US" dirty="0"/>
              <a:t>Example2</a:t>
            </a:r>
            <a:r>
              <a:rPr lang="en-US" b="1" dirty="0"/>
              <a:t>: </a:t>
            </a:r>
            <a:r>
              <a:rPr lang="en-US" b="1" dirty="0" err="1"/>
              <a:t>Eggholder</a:t>
            </a:r>
            <a:r>
              <a:rPr lang="en-US" b="1" dirty="0"/>
              <a:t> function in 3d space</a:t>
            </a:r>
          </a:p>
          <a:p>
            <a:endParaRPr lang="en-US" b="1" dirty="0"/>
          </a:p>
          <a:p>
            <a:endParaRPr lang="en-US" b="1" dirty="0"/>
          </a:p>
          <a:p>
            <a:endParaRPr lang="en-US" b="1" dirty="0"/>
          </a:p>
          <a:p>
            <a:endParaRPr lang="en-US" b="1" dirty="0"/>
          </a:p>
          <a:p>
            <a:endParaRPr lang="en-US" b="1" dirty="0"/>
          </a:p>
          <a:p>
            <a:endParaRPr lang="en-US" b="1" dirty="0"/>
          </a:p>
          <a:p>
            <a:endParaRPr lang="en-US" dirty="0"/>
          </a:p>
        </p:txBody>
      </p:sp>
      <p:pic>
        <p:nvPicPr>
          <p:cNvPr id="6" name="Picture 5">
            <a:extLst>
              <a:ext uri="{FF2B5EF4-FFF2-40B4-BE49-F238E27FC236}">
                <a16:creationId xmlns:a16="http://schemas.microsoft.com/office/drawing/2014/main" id="{1CC50BF6-9425-4886-A151-1D13A263323F}"/>
              </a:ext>
            </a:extLst>
          </p:cNvPr>
          <p:cNvPicPr>
            <a:picLocks noChangeAspect="1"/>
          </p:cNvPicPr>
          <p:nvPr/>
        </p:nvPicPr>
        <p:blipFill>
          <a:blip r:embed="rId2"/>
          <a:stretch>
            <a:fillRect/>
          </a:stretch>
        </p:blipFill>
        <p:spPr>
          <a:xfrm>
            <a:off x="1990503" y="1699182"/>
            <a:ext cx="2465545" cy="1651160"/>
          </a:xfrm>
          <a:prstGeom prst="rect">
            <a:avLst/>
          </a:prstGeom>
        </p:spPr>
      </p:pic>
      <p:pic>
        <p:nvPicPr>
          <p:cNvPr id="7" name="Picture 6">
            <a:extLst>
              <a:ext uri="{FF2B5EF4-FFF2-40B4-BE49-F238E27FC236}">
                <a16:creationId xmlns:a16="http://schemas.microsoft.com/office/drawing/2014/main" id="{549C5751-0CEB-4BD2-9E85-4C3B6E8DEB57}"/>
              </a:ext>
            </a:extLst>
          </p:cNvPr>
          <p:cNvPicPr>
            <a:picLocks noChangeAspect="1"/>
          </p:cNvPicPr>
          <p:nvPr/>
        </p:nvPicPr>
        <p:blipFill>
          <a:blip r:embed="rId3"/>
          <a:stretch>
            <a:fillRect/>
          </a:stretch>
        </p:blipFill>
        <p:spPr>
          <a:xfrm>
            <a:off x="1888126" y="4775671"/>
            <a:ext cx="2670300" cy="1962167"/>
          </a:xfrm>
          <a:prstGeom prst="rect">
            <a:avLst/>
          </a:prstGeom>
        </p:spPr>
      </p:pic>
    </p:spTree>
    <p:extLst>
      <p:ext uri="{BB962C8B-B14F-4D97-AF65-F5344CB8AC3E}">
        <p14:creationId xmlns:p14="http://schemas.microsoft.com/office/powerpoint/2010/main" val="2273240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41891" y="71889"/>
            <a:ext cx="6194324" cy="707886"/>
          </a:xfrm>
          <a:prstGeom prst="rect">
            <a:avLst/>
          </a:prstGeom>
        </p:spPr>
        <p:txBody>
          <a:bodyPr wrap="none" anchor="t">
            <a:spAutoFit/>
          </a:bodyPr>
          <a:lstStyle/>
          <a:p>
            <a:r>
              <a:rPr lang="en-US" sz="4000" dirty="0">
                <a:solidFill>
                  <a:prstClr val="black"/>
                </a:solidFill>
                <a:latin typeface="Lucida Sans Unicode"/>
                <a:cs typeface="Lucida Sans Unicode"/>
              </a:rPr>
              <a:t>Approaches to study ML</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7820" y="966387"/>
            <a:ext cx="12136360" cy="4216539"/>
          </a:xfrm>
          <a:prstGeom prst="rect">
            <a:avLst/>
          </a:prstGeom>
        </p:spPr>
        <p:txBody>
          <a:bodyPr wrap="square" anchor="t">
            <a:spAutoFit/>
          </a:bodyPr>
          <a:lstStyle/>
          <a:p>
            <a:r>
              <a:rPr lang="en-US" sz="3200" b="1" i="1" dirty="0"/>
              <a:t>By individual methods – </a:t>
            </a:r>
            <a:r>
              <a:rPr lang="en-US" sz="2000" b="1" i="1" dirty="0"/>
              <a:t>Support Vector Machines, Neural Networks,  K-means clustering</a:t>
            </a:r>
            <a:endParaRPr lang="en-US" sz="2000" i="1" dirty="0">
              <a:solidFill>
                <a:srgbClr val="000000"/>
              </a:solidFill>
              <a:cs typeface="Calibri" panose="020F0502020204030204"/>
            </a:endParaRPr>
          </a:p>
          <a:p>
            <a:r>
              <a:rPr lang="en-US" sz="2000" b="1" i="1" dirty="0">
                <a:solidFill>
                  <a:srgbClr val="000000"/>
                </a:solidFill>
                <a:cs typeface="Calibri" panose="020F0502020204030204"/>
              </a:rPr>
              <a:t>Logistic Regression</a:t>
            </a:r>
          </a:p>
          <a:p>
            <a:endParaRPr lang="en-US" sz="3200" b="1" i="1" dirty="0">
              <a:solidFill>
                <a:srgbClr val="000000"/>
              </a:solidFill>
              <a:cs typeface="Calibri" panose="020F0502020204030204"/>
            </a:endParaRPr>
          </a:p>
          <a:p>
            <a:r>
              <a:rPr lang="en-US" sz="3200" b="1" i="1" dirty="0">
                <a:solidFill>
                  <a:srgbClr val="000000"/>
                </a:solidFill>
                <a:cs typeface="Calibri" panose="020F0502020204030204"/>
              </a:rPr>
              <a:t>By required math background – </a:t>
            </a:r>
            <a:r>
              <a:rPr lang="en-US" sz="2000" b="1" i="1" dirty="0">
                <a:solidFill>
                  <a:srgbClr val="000000"/>
                </a:solidFill>
                <a:cs typeface="Calibri" panose="020F0502020204030204"/>
              </a:rPr>
              <a:t>linear models in ml, kernel methods in mL, simulations in ML, Maximum Likelihood estimation in ML</a:t>
            </a:r>
            <a:endParaRPr lang="en-US" sz="2000" i="1" dirty="0">
              <a:solidFill>
                <a:srgbClr val="000000"/>
              </a:solidFill>
              <a:cs typeface="Calibri" panose="020F0502020204030204"/>
            </a:endParaRPr>
          </a:p>
          <a:p>
            <a:endParaRPr lang="en-US" sz="3200" i="1" dirty="0">
              <a:solidFill>
                <a:srgbClr val="000000"/>
              </a:solidFill>
              <a:cs typeface="Calibri" panose="020F0502020204030204"/>
            </a:endParaRPr>
          </a:p>
          <a:p>
            <a:r>
              <a:rPr lang="en-US" sz="3200" b="1" i="1" dirty="0">
                <a:solidFill>
                  <a:srgbClr val="000000"/>
                </a:solidFill>
                <a:cs typeface="Calibri" panose="020F0502020204030204"/>
              </a:rPr>
              <a:t>By area of application – </a:t>
            </a:r>
            <a:r>
              <a:rPr lang="en-US" sz="2000" b="1" i="1" dirty="0">
                <a:solidFill>
                  <a:srgbClr val="000000"/>
                </a:solidFill>
                <a:cs typeface="Calibri" panose="020F0502020204030204"/>
              </a:rPr>
              <a:t>ML for text processing, ML for bioengineering, </a:t>
            </a:r>
          </a:p>
          <a:p>
            <a:r>
              <a:rPr lang="en-US" sz="2000" b="1" i="1" dirty="0">
                <a:solidFill>
                  <a:srgbClr val="000000"/>
                </a:solidFill>
                <a:cs typeface="Calibri" panose="020F0502020204030204"/>
              </a:rPr>
              <a:t>ML for speech recognition, ML for image recognition, ML for finance</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333355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501763"/>
              </a:xfrm>
              <a:prstGeom prst="rect">
                <a:avLst/>
              </a:prstGeom>
            </p:spPr>
            <p:txBody>
              <a:bodyPr wrap="square" anchor="t">
                <a:spAutoFit/>
              </a:bodyPr>
              <a:lstStyle/>
              <a:p>
                <a:r>
                  <a:rPr lang="en-US" dirty="0"/>
                  <a:t>Generalization:</a:t>
                </a:r>
              </a:p>
              <a:p>
                <a:endParaRPr lang="en-US" dirty="0"/>
              </a:p>
              <a:p>
                <a:r>
                  <a:rPr lang="en-US" dirty="0"/>
                  <a:t>Given a 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of a scalar argument</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oMath>
                </a14:m>
                <a:r>
                  <a:rPr lang="en-US" dirty="0"/>
                  <a:t> for the derivative of </a:t>
                </a:r>
                <a14:m>
                  <m:oMath xmlns:m="http://schemas.openxmlformats.org/officeDocument/2006/math">
                    <m:r>
                      <a:rPr lang="en-US" i="1">
                        <a:latin typeface="Cambria Math" panose="02040503050406030204" pitchFamily="18" charset="0"/>
                      </a:rPr>
                      <m:t>𝑓</m:t>
                    </m:r>
                  </m:oMath>
                </a14:m>
                <a:r>
                  <a:rPr lang="en-US" dirty="0"/>
                  <a:t> with respect to argument </a:t>
                </a:r>
                <a14:m>
                  <m:oMath xmlns:m="http://schemas.openxmlformats.org/officeDocument/2006/math">
                    <m:r>
                      <a:rPr lang="en-US" i="1">
                        <a:latin typeface="Cambria Math" panose="02040503050406030204" pitchFamily="18" charset="0"/>
                      </a:rPr>
                      <m:t>𝑥</m:t>
                    </m:r>
                  </m:oMath>
                </a14:m>
                <a:r>
                  <a:rPr lang="en-US" dirty="0"/>
                  <a:t>.</a:t>
                </a:r>
              </a:p>
              <a:p>
                <a:endParaRPr lang="en-US" dirty="0"/>
              </a:p>
              <a:p>
                <a:r>
                  <a:rPr lang="en-US" dirty="0"/>
                  <a:t>Given a scalar function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oMath>
                </a14:m>
                <a:r>
                  <a:rPr lang="en-US" dirty="0"/>
                  <a:t>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 </m:t>
                    </m:r>
                  </m:oMath>
                </a14:m>
                <a:r>
                  <a:rPr lang="en-US" dirty="0"/>
                  <a:t>for derivative of the function with respect to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r>
                  <a:rPr lang="en-US" dirty="0" err="1"/>
                  <a:t>i</a:t>
                </a:r>
                <a:r>
                  <a:rPr lang="en-US" dirty="0"/>
                  <a:t>  = 0,1,..n. </a:t>
                </a:r>
              </a:p>
              <a:p>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ub>
                        </m:sSub>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den>
                    </m:f>
                    <m:r>
                      <a:rPr lang="en-US" i="1">
                        <a:latin typeface="Cambria Math" panose="02040503050406030204" pitchFamily="18" charset="0"/>
                      </a:rPr>
                      <m:t> </m:t>
                    </m:r>
                  </m:oMath>
                </a14:m>
                <a:r>
                  <a:rPr lang="en-US" dirty="0"/>
                  <a:t> is a partial derivative of </a:t>
                </a:r>
                <a14:m>
                  <m:oMath xmlns:m="http://schemas.openxmlformats.org/officeDocument/2006/math">
                    <m:r>
                      <a:rPr lang="en-US" i="1">
                        <a:latin typeface="Cambria Math" panose="02040503050406030204" pitchFamily="18" charset="0"/>
                      </a:rPr>
                      <m:t>𝑓</m:t>
                    </m:r>
                  </m:oMath>
                </a14:m>
                <a:r>
                  <a:rPr lang="en-US" dirty="0"/>
                  <a:t>with respect to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a:t>
                </a:r>
              </a:p>
              <a:p>
                <a:r>
                  <a:rPr lang="en-US" dirty="0"/>
                  <a:t>A vector of all partial derivatives of function </a:t>
                </a:r>
                <a:r>
                  <a:rPr lang="en-US" i="1" dirty="0"/>
                  <a:t>f</a:t>
                </a:r>
                <a:r>
                  <a:rPr lang="en-US" dirty="0"/>
                  <a:t> is called a </a:t>
                </a:r>
                <a:r>
                  <a:rPr lang="en-US" b="1" i="1" dirty="0"/>
                  <a:t>gradient</a:t>
                </a:r>
                <a:r>
                  <a:rPr lang="en-US" dirty="0"/>
                  <a:t> vector:</a:t>
                </a:r>
              </a:p>
              <a:p>
                <a14:m>
                  <m:oMath xmlns:m="http://schemas.openxmlformats.org/officeDocument/2006/math">
                    <m:r>
                      <m:rPr>
                        <m:sty m:val="p"/>
                      </m:rPr>
                      <a:rPr lang="en-US">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r>
                  <a:rPr lang="en-US" dirty="0"/>
                  <a:t> = </a:t>
                </a:r>
                <a14:m>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den>
                    </m:f>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den>
                    </m:f>
                    <m:r>
                      <a:rPr lang="en-US">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den>
                    </m:f>
                    <m:r>
                      <a:rPr lang="en-US">
                        <a:latin typeface="Cambria Math" panose="02040503050406030204" pitchFamily="18" charset="0"/>
                      </a:rPr>
                      <m:t> )</m:t>
                    </m:r>
                  </m:oMath>
                </a14:m>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501763"/>
              </a:xfrm>
              <a:prstGeom prst="rect">
                <a:avLst/>
              </a:prstGeom>
              <a:blipFill>
                <a:blip r:embed="rId2"/>
                <a:stretch>
                  <a:fillRect l="-600" t="-665" r="-1200"/>
                </a:stretch>
              </a:blipFill>
            </p:spPr>
            <p:txBody>
              <a:bodyPr/>
              <a:lstStyle/>
              <a:p>
                <a:r>
                  <a:rPr lang="en-US">
                    <a:noFill/>
                  </a:rPr>
                  <a:t> </a:t>
                </a:r>
              </a:p>
            </p:txBody>
          </p:sp>
        </mc:Fallback>
      </mc:AlternateContent>
    </p:spTree>
    <p:extLst>
      <p:ext uri="{BB962C8B-B14F-4D97-AF65-F5344CB8AC3E}">
        <p14:creationId xmlns:p14="http://schemas.microsoft.com/office/powerpoint/2010/main" val="278457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874622"/>
              </a:xfrm>
              <a:prstGeom prst="rect">
                <a:avLst/>
              </a:prstGeom>
            </p:spPr>
            <p:txBody>
              <a:bodyPr wrap="square" anchor="t">
                <a:spAutoFit/>
              </a:bodyPr>
              <a:lstStyle/>
              <a:p>
                <a:r>
                  <a:rPr lang="en-US" dirty="0"/>
                  <a:t>Generalization:</a:t>
                </a:r>
              </a:p>
              <a:p>
                <a:endParaRPr lang="en-US" dirty="0"/>
              </a:p>
              <a:p>
                <a:r>
                  <a:rPr lang="en-US" dirty="0"/>
                  <a:t>Given a vector function of dimension (m + 1)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oMath>
                </a14:m>
                <a:r>
                  <a:rPr lang="en-US" dirty="0"/>
                  <a:t>  we get a matrix of partial derivatives rather than a vector. It is called a Jacobian matrix.</a:t>
                </a:r>
              </a:p>
              <a:p>
                <a:endParaRPr lang="en-US" dirty="0"/>
              </a:p>
              <a:p>
                <a:r>
                  <a:rPr lang="en-US" dirty="0"/>
                  <a:t>Given a scalar function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of a scalar argument</a:t>
                </a:r>
                <a14:m>
                  <m:oMath xmlns:m="http://schemas.openxmlformats.org/officeDocument/2006/math">
                    <m:r>
                      <a:rPr lang="en-US">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  </m:t>
                    </m:r>
                  </m:oMath>
                </a14:m>
                <a:r>
                  <a:rPr lang="en-US" dirty="0"/>
                  <a:t>, we use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 </m:t>
                    </m:r>
                  </m:oMath>
                </a14:m>
                <a:r>
                  <a:rPr lang="en-US" dirty="0"/>
                  <a:t> for the second derivative of the function with respect to argument </a:t>
                </a:r>
                <a14:m>
                  <m:oMath xmlns:m="http://schemas.openxmlformats.org/officeDocument/2006/math">
                    <m:r>
                      <a:rPr lang="en-US" i="1">
                        <a:latin typeface="Cambria Math" panose="02040503050406030204" pitchFamily="18" charset="0"/>
                      </a:rPr>
                      <m:t>𝑥</m:t>
                    </m:r>
                  </m:oMath>
                </a14:m>
                <a:r>
                  <a:rPr lang="en-US" dirty="0"/>
                  <a:t>.</a:t>
                </a:r>
                <a14:m>
                  <m:oMath xmlns:m="http://schemas.openxmlformats.org/officeDocument/2006/math">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  is a first  of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oMath>
                </a14:m>
                <a:r>
                  <a:rPr lang="en-US" dirty="0"/>
                  <a:t>.</a:t>
                </a:r>
              </a:p>
              <a:p>
                <a:endParaRPr lang="en-US" dirty="0"/>
              </a:p>
              <a:p>
                <a:r>
                  <a:rPr lang="en-US" dirty="0"/>
                  <a:t>Given a function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𝑓</m:t>
                    </m:r>
                  </m:oMath>
                </a14:m>
                <a:r>
                  <a:rPr lang="en-US" dirty="0"/>
                  <a:t> of a vector argument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  </m:t>
                    </m:r>
                  </m:oMath>
                </a14:m>
                <a:r>
                  <a:rPr lang="en-US" dirty="0"/>
                  <a:t>we write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ub>
                        </m:sSub>
                        <m:r>
                          <a:rPr lang="en-US" i="1">
                            <a:latin typeface="Cambria Math" panose="02040503050406030204" pitchFamily="18" charset="0"/>
                          </a:rPr>
                          <m:t>′</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 </m:t>
                    </m:r>
                  </m:oMath>
                </a14:m>
                <a:r>
                  <a:rPr lang="en-US" dirty="0"/>
                  <a:t>for the partial derivative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r>
                      <a:rPr lang="en-US" i="1">
                        <a:latin typeface="Cambria Math" panose="02040503050406030204" pitchFamily="18" charset="0"/>
                      </a:rPr>
                      <m:t> </m:t>
                    </m:r>
                  </m:oMath>
                </a14:m>
                <a:r>
                  <a:rPr lang="en-US" dirty="0"/>
                  <a:t>of first partial derivative of </a:t>
                </a:r>
                <a14:m>
                  <m:oMath xmlns:m="http://schemas.openxmlformats.org/officeDocument/2006/math">
                    <m:r>
                      <a:rPr lang="en-US" i="1">
                        <a:latin typeface="Cambria Math" panose="02040503050406030204" pitchFamily="18" charset="0"/>
                      </a:rPr>
                      <m:t>𝑓</m:t>
                    </m:r>
                  </m:oMath>
                </a14:m>
                <a:r>
                  <a:rPr lang="en-US" dirty="0"/>
                  <a:t> </a:t>
                </a:r>
                <a:r>
                  <a:rPr lang="en-US" dirty="0" err="1"/>
                  <a:t>w.r.t.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 </a:t>
                </a:r>
                <a:r>
                  <a:rPr lang="en-US" dirty="0" err="1"/>
                  <a:t>i</a:t>
                </a:r>
                <a:r>
                  <a:rPr lang="en-US" dirty="0"/>
                  <a:t>, j = 0,…n</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sub>
                          </m:sSub>
                          <m:r>
                            <a:rPr lang="en-US" i="1">
                              <a:latin typeface="Cambria Math" panose="02040503050406030204" pitchFamily="18" charset="0"/>
                            </a:rPr>
                            <m:t>′</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0</m:t>
                                  </m:r>
                                </m:sub>
                              </m:sSub>
                              <m:r>
                                <a:rPr lang="en-US">
                                  <a:latin typeface="Cambria Math" panose="02040503050406030204" pitchFamily="18" charset="0"/>
                                </a:rPr>
                                <m:t>,</m:t>
                              </m:r>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e>
                            <m:sup>
                              <m:r>
                                <a:rPr lang="en-US">
                                  <a:latin typeface="Cambria Math" panose="02040503050406030204" pitchFamily="18" charset="0"/>
                                </a:rPr>
                                <m:t>2</m:t>
                              </m:r>
                            </m:sup>
                          </m:sSup>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oMath>
                  </m:oMathPara>
                </a14:m>
                <a:endParaRPr lang="en-US" dirty="0"/>
              </a:p>
              <a:p>
                <a:r>
                  <a:rPr lang="en-US" dirty="0"/>
                  <a:t>A matrix of second partial derivatives of </a:t>
                </a:r>
                <a14:m>
                  <m:oMath xmlns:m="http://schemas.openxmlformats.org/officeDocument/2006/math">
                    <m:r>
                      <a:rPr lang="en-US" i="1">
                        <a:latin typeface="Cambria Math" panose="02040503050406030204" pitchFamily="18" charset="0"/>
                      </a:rPr>
                      <m:t>𝑓</m:t>
                    </m:r>
                  </m:oMath>
                </a14:m>
                <a:r>
                  <a:rPr lang="en-US" dirty="0"/>
                  <a:t> is called a Hessian matrix:</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5874622"/>
              </a:xfrm>
              <a:prstGeom prst="rect">
                <a:avLst/>
              </a:prstGeom>
              <a:blipFill>
                <a:blip r:embed="rId2"/>
                <a:stretch>
                  <a:fillRect l="-600" t="-623" r="-1200"/>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9988F02-538F-404C-94FD-4704A517836E}"/>
              </a:ext>
            </a:extLst>
          </p:cNvPr>
          <p:cNvPicPr>
            <a:picLocks noChangeAspect="1"/>
          </p:cNvPicPr>
          <p:nvPr/>
        </p:nvPicPr>
        <p:blipFill>
          <a:blip r:embed="rId3"/>
          <a:stretch>
            <a:fillRect/>
          </a:stretch>
        </p:blipFill>
        <p:spPr>
          <a:xfrm>
            <a:off x="1345659" y="5112387"/>
            <a:ext cx="4574118" cy="1634433"/>
          </a:xfrm>
          <a:prstGeom prst="rect">
            <a:avLst/>
          </a:prstGeom>
        </p:spPr>
      </p:pic>
    </p:spTree>
    <p:extLst>
      <p:ext uri="{BB962C8B-B14F-4D97-AF65-F5344CB8AC3E}">
        <p14:creationId xmlns:p14="http://schemas.microsoft.com/office/powerpoint/2010/main" val="24652321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7017306"/>
              </a:xfrm>
              <a:prstGeom prst="rect">
                <a:avLst/>
              </a:prstGeom>
            </p:spPr>
            <p:txBody>
              <a:bodyPr wrap="square" anchor="t">
                <a:spAutoFit/>
              </a:bodyPr>
              <a:lstStyle/>
              <a:p>
                <a:r>
                  <a:rPr lang="en-US" dirty="0"/>
                  <a:t>Computing derivatives using </a:t>
                </a:r>
                <a:r>
                  <a:rPr lang="en-US" dirty="0" err="1"/>
                  <a:t>SymPy</a:t>
                </a:r>
                <a:r>
                  <a:rPr lang="en-US" dirty="0"/>
                  <a:t> – symbolic differentiation package</a:t>
                </a:r>
              </a:p>
              <a:p>
                <a:r>
                  <a:rPr lang="en-US" dirty="0"/>
                  <a:t>Example:</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m:rPr>
                          <m:sty m:val="p"/>
                        </m:rPr>
                        <a:rPr lang="en-US">
                          <a:latin typeface="Cambria Math" panose="02040503050406030204" pitchFamily="18" charset="0"/>
                        </a:rPr>
                        <m:t>x</m:t>
                      </m:r>
                      <m:r>
                        <a:rPr lang="en-US">
                          <a:latin typeface="Cambria Math" panose="02040503050406030204" pitchFamily="18" charset="0"/>
                        </a:rPr>
                        <m:t>+1</m:t>
                      </m:r>
                    </m:oMath>
                  </m:oMathPara>
                </a14:m>
                <a:endParaRPr lang="en-US" dirty="0"/>
              </a:p>
              <a:p>
                <a:endParaRPr lang="en-US" dirty="0"/>
              </a:p>
              <a:p>
                <a:r>
                  <a:rPr lang="en-US" dirty="0"/>
                  <a:t>Python program:</a:t>
                </a:r>
              </a:p>
              <a:p>
                <a:endParaRPr lang="en-US" dirty="0"/>
              </a:p>
              <a:p>
                <a:r>
                  <a:rPr lang="en-US" dirty="0"/>
                  <a:t>from </a:t>
                </a:r>
                <a:r>
                  <a:rPr lang="en-US" dirty="0" err="1"/>
                  <a:t>sympy</a:t>
                </a:r>
                <a:r>
                  <a:rPr lang="en-US" dirty="0"/>
                  <a:t> import *</a:t>
                </a:r>
              </a:p>
              <a:p>
                <a:r>
                  <a:rPr lang="en-US" dirty="0"/>
                  <a:t>x=Symbol('x')</a:t>
                </a:r>
              </a:p>
              <a:p>
                <a:r>
                  <a:rPr lang="en-US" dirty="0"/>
                  <a:t>result=diff(2*x+1, x)</a:t>
                </a:r>
              </a:p>
              <a:p>
                <a:endParaRPr lang="en-US" dirty="0"/>
              </a:p>
              <a:p>
                <a:r>
                  <a:rPr lang="en-US" dirty="0"/>
                  <a:t>The result is 2.</a:t>
                </a:r>
              </a:p>
              <a:p>
                <a:endParaRPr lang="en-US" dirty="0"/>
              </a:p>
              <a:p>
                <a:r>
                  <a:rPr lang="en-US" dirty="0"/>
                  <a:t>Verification:</a:t>
                </a:r>
              </a:p>
              <a:p>
                <a:r>
                  <a:rPr lang="en-US" dirty="0"/>
                  <a:t>Using the elementary derivatives table and finding the differentiation rule for linear polynomials we find:</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oMath>
                  </m:oMathPara>
                </a14:m>
                <a:endParaRPr lang="en-US" dirty="0"/>
              </a:p>
              <a:p>
                <a:endParaRPr lang="en-US" dirty="0"/>
              </a:p>
              <a:p>
                <a:r>
                  <a:rPr lang="en-US" dirty="0"/>
                  <a:t>Symbolic differentiation works if analytical form of the function is available!</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7017306"/>
              </a:xfrm>
              <a:prstGeom prst="rect">
                <a:avLst/>
              </a:prstGeom>
              <a:blipFill>
                <a:blip r:embed="rId2"/>
                <a:stretch>
                  <a:fillRect l="-600" t="-521"/>
                </a:stretch>
              </a:blipFill>
            </p:spPr>
            <p:txBody>
              <a:bodyPr/>
              <a:lstStyle/>
              <a:p>
                <a:r>
                  <a:rPr lang="en-US">
                    <a:noFill/>
                  </a:rPr>
                  <a:t> </a:t>
                </a:r>
              </a:p>
            </p:txBody>
          </p:sp>
        </mc:Fallback>
      </mc:AlternateContent>
    </p:spTree>
    <p:extLst>
      <p:ext uri="{BB962C8B-B14F-4D97-AF65-F5344CB8AC3E}">
        <p14:creationId xmlns:p14="http://schemas.microsoft.com/office/powerpoint/2010/main" val="380118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914401" y="961286"/>
                <a:ext cx="9092802" cy="7719293"/>
              </a:xfrm>
              <a:prstGeom prst="rect">
                <a:avLst/>
              </a:prstGeom>
            </p:spPr>
            <p:txBody>
              <a:bodyPr wrap="square" anchor="t">
                <a:spAutoFit/>
              </a:bodyPr>
              <a:lstStyle/>
              <a:p>
                <a:r>
                  <a:rPr lang="en-US" dirty="0"/>
                  <a:t>Slightly more complicated example:</a:t>
                </a:r>
              </a:p>
              <a:p>
                <a:endParaRPr lang="en-US" dirty="0"/>
              </a:p>
              <a:p>
                <a:r>
                  <a:rPr lang="en-US" dirty="0"/>
                  <a:t>To make things slightly more complicated, consider another function:</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a:latin typeface="Cambria Math" panose="02040503050406030204" pitchFamily="18" charset="0"/>
                            </a:rPr>
                            <m:t>2</m:t>
                          </m:r>
                        </m:sup>
                      </m:sSup>
                    </m:oMath>
                  </m:oMathPara>
                </a14:m>
                <a:endParaRPr lang="en-US" dirty="0"/>
              </a:p>
              <a:p>
                <a:r>
                  <a:rPr lang="en-US" dirty="0"/>
                  <a:t>and its derivative: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a:rPr lang="en-US" i="1">
                          <a:latin typeface="Cambria Math" panose="02040503050406030204" pitchFamily="18" charset="0"/>
                        </a:rPr>
                        <m:t>𝑥</m:t>
                      </m:r>
                    </m:oMath>
                  </m:oMathPara>
                </a14:m>
                <a:endParaRPr lang="en-US" dirty="0"/>
              </a:p>
              <a:p>
                <a:endParaRPr lang="en-US" dirty="0"/>
              </a:p>
              <a:p>
                <a:r>
                  <a:rPr lang="en-US" dirty="0"/>
                  <a:t>Python following code returns the same result.</a:t>
                </a:r>
              </a:p>
              <a:p>
                <a:r>
                  <a:rPr lang="en-US" sz="1600" dirty="0"/>
                  <a:t>from </a:t>
                </a:r>
                <a:r>
                  <a:rPr lang="en-US" sz="1600" dirty="0" err="1"/>
                  <a:t>sympy</a:t>
                </a:r>
                <a:r>
                  <a:rPr lang="en-US" sz="1600" dirty="0"/>
                  <a:t> import *</a:t>
                </a:r>
              </a:p>
              <a:p>
                <a:r>
                  <a:rPr lang="en-US" sz="1600" dirty="0"/>
                  <a:t>x=Symbol('x')</a:t>
                </a:r>
              </a:p>
              <a:p>
                <a:r>
                  <a:rPr lang="en-US" sz="1600" dirty="0"/>
                  <a:t>result=diff(x**2, x)</a:t>
                </a:r>
              </a:p>
              <a:p>
                <a:endParaRPr lang="en-US" dirty="0"/>
              </a:p>
              <a:p>
                <a:r>
                  <a:rPr lang="en-US" dirty="0"/>
                  <a:t>The derivative of a function should not change if we add a constant: </a:t>
                </a: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a:latin typeface="Cambria Math" panose="02040503050406030204" pitchFamily="18" charset="0"/>
                            </a:rPr>
                            <m:t>2</m:t>
                          </m:r>
                        </m:sup>
                      </m:sSup>
                      <m:r>
                        <a:rPr lang="en-US">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𝑓</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e>
                      </m:d>
                      <m:r>
                        <a:rPr lang="en-US">
                          <a:latin typeface="Cambria Math" panose="02040503050406030204" pitchFamily="18" charset="0"/>
                        </a:rPr>
                        <m:t>=2</m:t>
                      </m:r>
                      <m:r>
                        <a:rPr lang="en-US" i="1">
                          <a:latin typeface="Cambria Math" panose="02040503050406030204" pitchFamily="18" charset="0"/>
                        </a:rPr>
                        <m:t>𝑥</m:t>
                      </m:r>
                    </m:oMath>
                  </m:oMathPara>
                </a14:m>
                <a:endParaRPr lang="en-US" dirty="0"/>
              </a:p>
              <a:p>
                <a:r>
                  <a:rPr lang="en-US" dirty="0"/>
                  <a:t>Python code: </a:t>
                </a:r>
              </a:p>
              <a:p>
                <a:r>
                  <a:rPr lang="en-US" sz="1600" dirty="0"/>
                  <a:t>from </a:t>
                </a:r>
                <a:r>
                  <a:rPr lang="en-US" sz="1600" dirty="0" err="1"/>
                  <a:t>sympy</a:t>
                </a:r>
                <a:r>
                  <a:rPr lang="en-US" sz="1600" dirty="0"/>
                  <a:t> import *</a:t>
                </a:r>
              </a:p>
              <a:p>
                <a:r>
                  <a:rPr lang="en-US" sz="1600" dirty="0"/>
                  <a:t>x=Symbol('x')</a:t>
                </a:r>
              </a:p>
              <a:p>
                <a:r>
                  <a:rPr lang="en-US" sz="1600" dirty="0"/>
                  <a:t>result=diff(x**2+1, x)</a:t>
                </a:r>
              </a:p>
              <a:p>
                <a:endParaRPr lang="en-US" dirty="0"/>
              </a:p>
              <a:p>
                <a:r>
                  <a:rPr lang="en-US" dirty="0"/>
                  <a:t>(Verify that the result is 2*x)</a:t>
                </a:r>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914401" y="961286"/>
                <a:ext cx="9092802" cy="7719293"/>
              </a:xfrm>
              <a:prstGeom prst="rect">
                <a:avLst/>
              </a:prstGeom>
              <a:blipFill>
                <a:blip r:embed="rId2"/>
                <a:stretch>
                  <a:fillRect l="-536" t="-474"/>
                </a:stretch>
              </a:blipFill>
            </p:spPr>
            <p:txBody>
              <a:bodyPr/>
              <a:lstStyle/>
              <a:p>
                <a:r>
                  <a:rPr lang="en-US">
                    <a:noFill/>
                  </a:rPr>
                  <a:t> </a:t>
                </a:r>
              </a:p>
            </p:txBody>
          </p:sp>
        </mc:Fallback>
      </mc:AlternateContent>
    </p:spTree>
    <p:extLst>
      <p:ext uri="{BB962C8B-B14F-4D97-AF65-F5344CB8AC3E}">
        <p14:creationId xmlns:p14="http://schemas.microsoft.com/office/powerpoint/2010/main" val="1450597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909310"/>
          </a:xfrm>
          <a:prstGeom prst="rect">
            <a:avLst/>
          </a:prstGeom>
        </p:spPr>
        <p:txBody>
          <a:bodyPr wrap="square" anchor="t">
            <a:spAutoFit/>
          </a:bodyPr>
          <a:lstStyle/>
          <a:p>
            <a:r>
              <a:rPr lang="en-US" dirty="0"/>
              <a:t>If a function has several optima, then the minimum of all minimum points is called the </a:t>
            </a:r>
            <a:r>
              <a:rPr lang="en-US" b="1" dirty="0"/>
              <a:t>global minimum</a:t>
            </a:r>
            <a:r>
              <a:rPr lang="en-US" dirty="0"/>
              <a:t>, and the maximum of all maximum points is called the </a:t>
            </a:r>
            <a:r>
              <a:rPr lang="en-US" b="1" dirty="0"/>
              <a:t>global maximum</a:t>
            </a:r>
            <a:r>
              <a:rPr lang="en-US" dirty="0"/>
              <a:t>. Other optimal points are called local optimal points.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Example</a:t>
            </a:r>
            <a:r>
              <a:rPr lang="en-US" b="1" dirty="0"/>
              <a:t>: Ackley function – global minimum at f(0,0)=0</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8" name="Picture 7">
            <a:extLst>
              <a:ext uri="{FF2B5EF4-FFF2-40B4-BE49-F238E27FC236}">
                <a16:creationId xmlns:a16="http://schemas.microsoft.com/office/drawing/2014/main" id="{F6F0CF50-3AA5-4785-A8F5-20AB0520D3CF}"/>
              </a:ext>
            </a:extLst>
          </p:cNvPr>
          <p:cNvPicPr>
            <a:picLocks noChangeAspect="1"/>
          </p:cNvPicPr>
          <p:nvPr/>
        </p:nvPicPr>
        <p:blipFill>
          <a:blip r:embed="rId2"/>
          <a:stretch>
            <a:fillRect/>
          </a:stretch>
        </p:blipFill>
        <p:spPr>
          <a:xfrm>
            <a:off x="1936537" y="2288458"/>
            <a:ext cx="2475156" cy="2023195"/>
          </a:xfrm>
          <a:prstGeom prst="rect">
            <a:avLst/>
          </a:prstGeom>
        </p:spPr>
      </p:pic>
      <p:pic>
        <p:nvPicPr>
          <p:cNvPr id="9" name="Picture 8">
            <a:extLst>
              <a:ext uri="{FF2B5EF4-FFF2-40B4-BE49-F238E27FC236}">
                <a16:creationId xmlns:a16="http://schemas.microsoft.com/office/drawing/2014/main" id="{4D6005DA-B507-4533-8208-17D4E537DF81}"/>
              </a:ext>
            </a:extLst>
          </p:cNvPr>
          <p:cNvPicPr>
            <a:picLocks noChangeAspect="1"/>
          </p:cNvPicPr>
          <p:nvPr/>
        </p:nvPicPr>
        <p:blipFill>
          <a:blip r:embed="rId3"/>
          <a:stretch>
            <a:fillRect/>
          </a:stretch>
        </p:blipFill>
        <p:spPr>
          <a:xfrm>
            <a:off x="1936537" y="4902690"/>
            <a:ext cx="2737516" cy="1708130"/>
          </a:xfrm>
          <a:prstGeom prst="rect">
            <a:avLst/>
          </a:prstGeom>
        </p:spPr>
      </p:pic>
    </p:spTree>
    <p:extLst>
      <p:ext uri="{BB962C8B-B14F-4D97-AF65-F5344CB8AC3E}">
        <p14:creationId xmlns:p14="http://schemas.microsoft.com/office/powerpoint/2010/main" val="2451579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3982757"/>
              </a:xfrm>
              <a:prstGeom prst="rect">
                <a:avLst/>
              </a:prstGeom>
            </p:spPr>
            <p:txBody>
              <a:bodyPr wrap="square" anchor="t">
                <a:spAutoFit/>
              </a:bodyPr>
              <a:lstStyle/>
              <a:p>
                <a:r>
                  <a:rPr lang="en-US" dirty="0"/>
                  <a:t>Very often in practice we deal with complicated functions of many arguments with unknown landscapes. In this case, instead of finding optimal points of the functions analytically (finding roots of derivatives) iterative optimization algorithms are used. Starting from an initial point they make steps towards the (presumed) optimal point.</a:t>
                </a:r>
              </a:p>
              <a:p>
                <a:r>
                  <a:rPr lang="en-US" dirty="0"/>
                  <a:t>This is what optimization procedure looks like:</a:t>
                </a:r>
              </a:p>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𝑞</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𝑞</m:t>
                          </m:r>
                          <m:r>
                            <a:rPr lang="en-US" i="1">
                              <a:latin typeface="Cambria Math" panose="02040503050406030204" pitchFamily="18" charset="0"/>
                            </a:rPr>
                            <m:t>−</m:t>
                          </m:r>
                          <m:r>
                            <a:rPr lang="en-US">
                              <a:latin typeface="Cambria Math" panose="02040503050406030204" pitchFamily="18" charset="0"/>
                            </a:rPr>
                            <m:t>1</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𝑞</m:t>
                          </m:r>
                        </m:sup>
                      </m:sSup>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𝑞</m:t>
                          </m:r>
                        </m:sup>
                      </m:sSup>
                    </m:oMath>
                  </m:oMathPara>
                </a14:m>
                <a:endParaRPr lang="en-US" dirty="0"/>
              </a:p>
              <a:p>
                <a:r>
                  <a:rPr lang="en-US" dirty="0"/>
                  <a:t>where </a:t>
                </a:r>
                <a14:m>
                  <m:oMath xmlns:m="http://schemas.openxmlformats.org/officeDocument/2006/math">
                    <m:r>
                      <a:rPr lang="en-US" i="1">
                        <a:latin typeface="Cambria Math" panose="02040503050406030204" pitchFamily="18" charset="0"/>
                      </a:rPr>
                      <m:t>𝑞</m:t>
                    </m:r>
                  </m:oMath>
                </a14:m>
                <a:r>
                  <a:rPr lang="en-US" dirty="0"/>
                  <a:t> is the iteration counter,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𝑞</m:t>
                        </m:r>
                      </m:sup>
                    </m:sSup>
                  </m:oMath>
                </a14:m>
                <a:r>
                  <a:rPr lang="en-US" dirty="0"/>
                  <a:t> is a search direction on iteration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𝑞</m:t>
                    </m:r>
                  </m:oMath>
                </a14:m>
                <a:r>
                  <a:rPr lang="en-US" dirty="0"/>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𝛼</m:t>
                        </m:r>
                      </m:e>
                      <m:sup>
                        <m:r>
                          <a:rPr lang="en-US" i="1">
                            <a:latin typeface="Cambria Math" panose="02040503050406030204" pitchFamily="18" charset="0"/>
                          </a:rPr>
                          <m:t>𝑞</m:t>
                        </m:r>
                      </m:sup>
                    </m:sSup>
                  </m:oMath>
                </a14:m>
                <a:r>
                  <a:rPr lang="en-US" dirty="0"/>
                  <a:t> is a step size on iteration</a:t>
                </a:r>
                <a14:m>
                  <m:oMath xmlns:m="http://schemas.openxmlformats.org/officeDocument/2006/math">
                    <m:r>
                      <a:rPr lang="en-US" i="1">
                        <a:latin typeface="Cambria Math" panose="02040503050406030204" pitchFamily="18" charset="0"/>
                      </a:rPr>
                      <m:t> </m:t>
                    </m:r>
                    <m:r>
                      <a:rPr lang="en-US" i="1">
                        <a:latin typeface="Cambria Math" panose="02040503050406030204" pitchFamily="18" charset="0"/>
                      </a:rPr>
                      <m:t>𝑞</m:t>
                    </m:r>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0</m:t>
                        </m:r>
                      </m:sup>
                    </m:sSup>
                  </m:oMath>
                </a14:m>
                <a:r>
                  <a:rPr lang="en-US" dirty="0"/>
                  <a:t> is the starting point of the search.</a:t>
                </a:r>
              </a:p>
              <a:p>
                <a:r>
                  <a:rPr lang="en-US" dirty="0"/>
                  <a:t>According to the preceding rule the optimization procedure can be defined by two parameters: search direction (</a:t>
                </a:r>
                <a:r>
                  <a:rPr lang="en-US" i="1" dirty="0"/>
                  <a:t>S</a:t>
                </a:r>
                <a:r>
                  <a:rPr lang="en-US" dirty="0"/>
                  <a:t>) and step size (</a:t>
                </a:r>
                <a:r>
                  <a:rPr lang="en-US" i="1" dirty="0"/>
                  <a:t>α</a:t>
                </a:r>
                <a:r>
                  <a:rPr lang="en-US" dirty="0"/>
                  <a:t>). Search direction is determined according to some criteria. For a smooth function the </a:t>
                </a:r>
                <a:r>
                  <a:rPr lang="en-US" b="1" dirty="0"/>
                  <a:t>gradient </a:t>
                </a:r>
                <a:r>
                  <a:rPr lang="en-US" dirty="0"/>
                  <a:t>information can be used to determine a search direction. </a:t>
                </a:r>
              </a:p>
              <a:p>
                <a:endParaRPr lang="en-US" dirty="0"/>
              </a:p>
              <a:p>
                <a:r>
                  <a:rPr lang="en-US" dirty="0"/>
                  <a:t>Example: gradient descent algorithm</a:t>
                </a:r>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3982757"/>
              </a:xfrm>
              <a:prstGeom prst="rect">
                <a:avLst/>
              </a:prstGeom>
              <a:blipFill>
                <a:blip r:embed="rId2"/>
                <a:stretch>
                  <a:fillRect l="-600" t="-919" b="-1531"/>
                </a:stretch>
              </a:blipFill>
            </p:spPr>
            <p:txBody>
              <a:bodyPr/>
              <a:lstStyle/>
              <a:p>
                <a:r>
                  <a:rPr lang="en-US">
                    <a:noFill/>
                  </a:rPr>
                  <a:t> </a:t>
                </a:r>
              </a:p>
            </p:txBody>
          </p:sp>
        </mc:Fallback>
      </mc:AlternateContent>
    </p:spTree>
    <p:extLst>
      <p:ext uri="{BB962C8B-B14F-4D97-AF65-F5344CB8AC3E}">
        <p14:creationId xmlns:p14="http://schemas.microsoft.com/office/powerpoint/2010/main" val="4080842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699813"/>
              </a:xfrm>
              <a:prstGeom prst="rect">
                <a:avLst/>
              </a:prstGeom>
            </p:spPr>
            <p:txBody>
              <a:bodyPr wrap="square" anchor="t">
                <a:spAutoFit/>
              </a:bodyPr>
              <a:lstStyle/>
              <a:p>
                <a:r>
                  <a:rPr lang="en-US" dirty="0">
                    <a:solidFill>
                      <a:schemeClr val="tx1"/>
                    </a:solidFill>
                    <a:latin typeface="+mj-lt"/>
                  </a:rPr>
                  <a:t>Example: </a:t>
                </a:r>
                <a:r>
                  <a:rPr lang="en-US" b="1" dirty="0">
                    <a:solidFill>
                      <a:schemeClr val="tx1"/>
                    </a:solidFill>
                    <a:latin typeface="+mj-lt"/>
                  </a:rPr>
                  <a:t>gradient descent algorithm</a:t>
                </a:r>
              </a:p>
              <a:p>
                <a:endParaRPr lang="en-US" dirty="0">
                  <a:solidFill>
                    <a:schemeClr val="tx1"/>
                  </a:solidFill>
                  <a:latin typeface="+mj-lt"/>
                </a:endParaRPr>
              </a:p>
              <a:p>
                <a:pPr>
                  <a:lnSpc>
                    <a:spcPts val="1200"/>
                  </a:lnSpc>
                  <a:spcBef>
                    <a:spcPts val="600"/>
                  </a:spcBef>
                </a:pPr>
                <a:r>
                  <a:rPr lang="en-US" dirty="0">
                    <a:solidFill>
                      <a:schemeClr val="tx1"/>
                    </a:solidFill>
                    <a:latin typeface="+mj-lt"/>
                    <a:ea typeface="Times New Roman" panose="02020603050405020304" pitchFamily="18" charset="0"/>
                  </a:rPr>
                  <a:t>We consider an optimization method that uses the gradient of the function as well as</a:t>
                </a:r>
              </a:p>
              <a:p>
                <a:pPr>
                  <a:lnSpc>
                    <a:spcPts val="1200"/>
                  </a:lnSpc>
                  <a:spcBef>
                    <a:spcPts val="600"/>
                  </a:spcBef>
                </a:pPr>
                <a:r>
                  <a:rPr lang="en-US" dirty="0">
                    <a:solidFill>
                      <a:schemeClr val="tx1"/>
                    </a:solidFill>
                    <a:latin typeface="+mj-lt"/>
                    <a:ea typeface="Times New Roman" panose="02020603050405020304" pitchFamily="18" charset="0"/>
                  </a:rPr>
                  <a:t> the function values.</a:t>
                </a:r>
              </a:p>
              <a:p>
                <a:pPr indent="164465">
                  <a:lnSpc>
                    <a:spcPts val="1200"/>
                  </a:lnSpc>
                  <a:spcBef>
                    <a:spcPts val="600"/>
                  </a:spcBef>
                </a:pPr>
                <a:r>
                  <a:rPr lang="en-US" dirty="0">
                    <a:solidFill>
                      <a:schemeClr val="tx1"/>
                    </a:solidFill>
                    <a:latin typeface="+mj-lt"/>
                    <a:ea typeface="Times New Roman" panose="02020603050405020304" pitchFamily="18" charset="0"/>
                  </a:rPr>
                  <a:t>The greatest </a:t>
                </a:r>
                <a:r>
                  <a:rPr lang="en-US" i="1" dirty="0">
                    <a:solidFill>
                      <a:schemeClr val="tx1"/>
                    </a:solidFill>
                    <a:latin typeface="+mj-lt"/>
                    <a:ea typeface="Times New Roman" panose="02020603050405020304" pitchFamily="18" charset="0"/>
                  </a:rPr>
                  <a:t>local</a:t>
                </a:r>
                <a:r>
                  <a:rPr lang="en-US" dirty="0">
                    <a:solidFill>
                      <a:schemeClr val="tx1"/>
                    </a:solidFill>
                    <a:latin typeface="+mj-lt"/>
                    <a:ea typeface="Times New Roman" panose="02020603050405020304" pitchFamily="18" charset="0"/>
                  </a:rPr>
                  <a:t> increase in the function for a given </a:t>
                </a:r>
                <a:r>
                  <a:rPr lang="en-US" i="1" dirty="0">
                    <a:solidFill>
                      <a:schemeClr val="tx1"/>
                    </a:solidFill>
                    <a:latin typeface="+mj-lt"/>
                    <a:ea typeface="Times New Roman" panose="02020603050405020304" pitchFamily="18" charset="0"/>
                  </a:rPr>
                  <a:t>small</a:t>
                </a:r>
                <a:r>
                  <a:rPr lang="en-US" dirty="0">
                    <a:solidFill>
                      <a:schemeClr val="tx1"/>
                    </a:solidFill>
                    <a:latin typeface="+mj-lt"/>
                    <a:ea typeface="Times New Roman" panose="02020603050405020304" pitchFamily="18" charset="0"/>
                  </a:rPr>
                  <a:t> step </a:t>
                </a:r>
                <a:r>
                  <a:rPr lang="en-US" i="1" dirty="0">
                    <a:solidFill>
                      <a:schemeClr val="tx1"/>
                    </a:solidFill>
                    <a:latin typeface="+mj-lt"/>
                    <a:ea typeface="Times New Roman" panose="02020603050405020304" pitchFamily="18" charset="0"/>
                  </a:rPr>
                  <a:t>h</a:t>
                </a:r>
                <a:r>
                  <a:rPr lang="en-US" dirty="0">
                    <a:solidFill>
                      <a:schemeClr val="tx1"/>
                    </a:solidFill>
                    <a:latin typeface="+mj-lt"/>
                    <a:ea typeface="Times New Roman" panose="02020603050405020304" pitchFamily="18" charset="0"/>
                  </a:rPr>
                  <a:t> occurs when </a:t>
                </a:r>
                <a:r>
                  <a:rPr lang="en-US" i="1" dirty="0">
                    <a:solidFill>
                      <a:schemeClr val="tx1"/>
                    </a:solidFill>
                    <a:latin typeface="+mj-lt"/>
                    <a:ea typeface="Times New Roman" panose="02020603050405020304" pitchFamily="18" charset="0"/>
                  </a:rPr>
                  <a:t>d</a:t>
                </a:r>
                <a:r>
                  <a:rPr lang="en-US" dirty="0">
                    <a:solidFill>
                      <a:schemeClr val="tx1"/>
                    </a:solidFill>
                    <a:latin typeface="+mj-lt"/>
                    <a:ea typeface="Times New Roman" panose="02020603050405020304" pitchFamily="18" charset="0"/>
                  </a:rPr>
                  <a:t> is</a:t>
                </a:r>
              </a:p>
              <a:p>
                <a:pPr indent="164465">
                  <a:lnSpc>
                    <a:spcPts val="1200"/>
                  </a:lnSpc>
                  <a:spcBef>
                    <a:spcPts val="600"/>
                  </a:spcBef>
                </a:pPr>
                <a:r>
                  <a:rPr lang="en-US" dirty="0">
                    <a:solidFill>
                      <a:schemeClr val="tx1"/>
                    </a:solidFill>
                    <a:latin typeface="+mj-lt"/>
                    <a:ea typeface="Times New Roman" panose="02020603050405020304" pitchFamily="18" charset="0"/>
                  </a:rPr>
                  <a:t> in the direction of </a:t>
                </a:r>
                <a14:m>
                  <m:oMath xmlns:m="http://schemas.openxmlformats.org/officeDocument/2006/math">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oMath>
                </a14:m>
                <a:r>
                  <a:rPr lang="en-US" dirty="0">
                    <a:solidFill>
                      <a:schemeClr val="tx1"/>
                    </a:solidFill>
                    <a:latin typeface="+mj-lt"/>
                    <a:ea typeface="Times New Roman" panose="02020603050405020304" pitchFamily="18" charset="0"/>
                  </a:rPr>
                  <a:t> So the direction of steepest descent is in the direction </a:t>
                </a:r>
              </a:p>
              <a:p>
                <a:pPr indent="164465">
                  <a:lnSpc>
                    <a:spcPts val="1200"/>
                  </a:lnSpc>
                  <a:spcBef>
                    <a:spcPts val="600"/>
                  </a:spcBef>
                </a:pPr>
                <a:r>
                  <a:rPr lang="en-US" dirty="0">
                    <a:solidFill>
                      <a:schemeClr val="tx1"/>
                    </a:solidFill>
                    <a:latin typeface="+mj-lt"/>
                    <a:ea typeface="Times New Roman" panose="02020603050405020304" pitchFamily="18" charset="0"/>
                  </a:rPr>
                  <a:t>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m:t>
                    </m:r>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b="1" i="1">
                            <a:solidFill>
                              <a:schemeClr val="tx1"/>
                            </a:solidFill>
                            <a:latin typeface="Cambria Math" panose="02040503050406030204" pitchFamily="18" charset="0"/>
                            <a:ea typeface="Times New Roman" panose="02020603050405020304" pitchFamily="18" charset="0"/>
                          </a:rPr>
                          <m:t>𝒙</m:t>
                        </m:r>
                      </m:e>
                    </m:d>
                  </m:oMath>
                </a14:m>
                <a:r>
                  <a:rPr lang="en-US" dirty="0">
                    <a:solidFill>
                      <a:schemeClr val="tx1"/>
                    </a:solidFill>
                    <a:latin typeface="+mj-lt"/>
                    <a:ea typeface="Times New Roman" panose="02020603050405020304" pitchFamily="18" charset="0"/>
                  </a:rPr>
                  <a:t> </a:t>
                </a:r>
              </a:p>
              <a:p>
                <a:pPr indent="164465" algn="ctr">
                  <a:lnSpc>
                    <a:spcPts val="1200"/>
                  </a:lnSpc>
                  <a:spcBef>
                    <a:spcPts val="1200"/>
                  </a:spcBef>
                  <a:spcAft>
                    <a:spcPts val="1200"/>
                  </a:spcAft>
                  <a:tabLst>
                    <a:tab pos="2286000" algn="ctr"/>
                    <a:tab pos="4572000" algn="r"/>
                  </a:tabLst>
                </a:pPr>
                <a14:m>
                  <m:oMathPara xmlns:m="http://schemas.openxmlformats.org/officeDocument/2006/math">
                    <m:oMathParaPr>
                      <m:jc m:val="centerGroup"/>
                    </m:oMathParaPr>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𝑑𝑓</m:t>
                      </m:r>
                      <m:r>
                        <a:rPr lang="en-US">
                          <a:solidFill>
                            <a:schemeClr val="tx1"/>
                          </a:solidFill>
                          <a:latin typeface="Cambria Math" panose="02040503050406030204" pitchFamily="18" charset="0"/>
                          <a:ea typeface="Times New Roman" panose="02020603050405020304" pitchFamily="18" charset="0"/>
                        </a:rPr>
                        <m:t>=</m:t>
                      </m:r>
                      <m:d>
                        <m:dPr>
                          <m:begChr m:val="|"/>
                          <m:endChr m:val="|"/>
                          <m:ctrlPr>
                            <a:rPr lang="en-US" i="1">
                              <a:solidFill>
                                <a:schemeClr val="tx1"/>
                              </a:solidFill>
                              <a:latin typeface="Cambria Math" panose="02040503050406030204" pitchFamily="18" charset="0"/>
                              <a:ea typeface="Times New Roman" panose="02020603050405020304" pitchFamily="18" charset="0"/>
                            </a:rPr>
                          </m:ctrlPr>
                        </m:dPr>
                        <m:e>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m:rPr>
                                  <m:sty m:val="p"/>
                                </m:rPr>
                                <a:rPr lang="en-US">
                                  <a:solidFill>
                                    <a:schemeClr val="tx1"/>
                                  </a:solidFill>
                                  <a:latin typeface="Cambria Math" panose="02040503050406030204" pitchFamily="18" charset="0"/>
                                  <a:ea typeface="Times New Roman" panose="02020603050405020304" pitchFamily="18" charset="0"/>
                                </a:rPr>
                                <m:t>x</m:t>
                              </m:r>
                            </m:e>
                          </m:d>
                        </m:e>
                      </m:d>
                      <m:d>
                        <m:dPr>
                          <m:begChr m:val="|"/>
                          <m:endChr m:val="|"/>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𝑑</m:t>
                          </m:r>
                          <m:r>
                            <m:rPr>
                              <m:sty m:val="p"/>
                            </m:rPr>
                            <a:rPr lang="en-US">
                              <a:solidFill>
                                <a:schemeClr val="tx1"/>
                              </a:solidFill>
                              <a:latin typeface="Cambria Math" panose="02040503050406030204" pitchFamily="18" charset="0"/>
                              <a:ea typeface="Times New Roman" panose="02020603050405020304" pitchFamily="18" charset="0"/>
                            </a:rPr>
                            <m:t>x</m:t>
                          </m:r>
                        </m:e>
                      </m:d>
                      <m:r>
                        <a:rPr lang="en-US" i="1">
                          <a:solidFill>
                            <a:schemeClr val="tx1"/>
                          </a:solidFill>
                          <a:latin typeface="Cambria Math" panose="02040503050406030204" pitchFamily="18" charset="0"/>
                          <a:ea typeface="Times New Roman" panose="02020603050405020304" pitchFamily="18" charset="0"/>
                        </a:rPr>
                        <m:t>𝑐𝑜𝑠</m:t>
                      </m:r>
                      <m:r>
                        <a:rPr lang="en-US" i="1">
                          <a:solidFill>
                            <a:schemeClr val="tx1"/>
                          </a:solidFill>
                          <a:latin typeface="Cambria Math" panose="02040503050406030204" pitchFamily="18" charset="0"/>
                          <a:ea typeface="Times New Roman" panose="02020603050405020304" pitchFamily="18" charset="0"/>
                        </a:rPr>
                        <m:t>𝜃</m:t>
                      </m:r>
                    </m:oMath>
                  </m:oMathPara>
                </a14:m>
                <a:endParaRPr lang="en-US" dirty="0">
                  <a:solidFill>
                    <a:schemeClr val="tx1"/>
                  </a:solidFill>
                  <a:latin typeface="+mj-lt"/>
                  <a:ea typeface="Times New Roman" panose="02020603050405020304" pitchFamily="18" charset="0"/>
                </a:endParaRPr>
              </a:p>
              <a:p>
                <a:pPr indent="164465">
                  <a:lnSpc>
                    <a:spcPts val="1200"/>
                  </a:lnSpc>
                  <a:spcBef>
                    <a:spcPts val="600"/>
                  </a:spcBef>
                </a:pPr>
                <a:r>
                  <a:rPr lang="en-US" dirty="0">
                    <a:solidFill>
                      <a:schemeClr val="tx1"/>
                    </a:solidFill>
                    <a:latin typeface="+mj-lt"/>
                    <a:ea typeface="Times New Roman" panose="02020603050405020304" pitchFamily="18" charset="0"/>
                  </a:rPr>
                  <a:t>where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𝜃</m:t>
                    </m:r>
                  </m:oMath>
                </a14:m>
                <a:r>
                  <a:rPr lang="en-US" dirty="0">
                    <a:solidFill>
                      <a:schemeClr val="tx1"/>
                    </a:solidFill>
                    <a:latin typeface="+mj-lt"/>
                    <a:ea typeface="Times New Roman" panose="02020603050405020304" pitchFamily="18" charset="0"/>
                  </a:rPr>
                  <a:t> is the angle between </a:t>
                </a:r>
                <a14:m>
                  <m:oMath xmlns:m="http://schemas.openxmlformats.org/officeDocument/2006/math">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oMath>
                </a14:m>
                <a:r>
                  <a:rPr lang="en-US" dirty="0">
                    <a:solidFill>
                      <a:schemeClr val="tx1"/>
                    </a:solidFill>
                    <a:latin typeface="+mj-lt"/>
                    <a:ea typeface="Times New Roman" panose="02020603050405020304" pitchFamily="18" charset="0"/>
                  </a:rPr>
                  <a:t> and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 For a given magnitude of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we</a:t>
                </a:r>
              </a:p>
              <a:p>
                <a:pPr indent="164465">
                  <a:lnSpc>
                    <a:spcPts val="1200"/>
                  </a:lnSpc>
                  <a:spcBef>
                    <a:spcPts val="600"/>
                  </a:spcBef>
                </a:pPr>
                <a:r>
                  <a:rPr lang="en-US" dirty="0">
                    <a:solidFill>
                      <a:schemeClr val="tx1"/>
                    </a:solidFill>
                    <a:latin typeface="+mj-lt"/>
                    <a:ea typeface="Times New Roman" panose="02020603050405020304" pitchFamily="18" charset="0"/>
                  </a:rPr>
                  <a:t> minimize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𝑑𝑓</m:t>
                    </m:r>
                  </m:oMath>
                </a14:m>
                <a:r>
                  <a:rPr lang="en-US" dirty="0">
                    <a:solidFill>
                      <a:schemeClr val="tx1"/>
                    </a:solidFill>
                    <a:latin typeface="+mj-lt"/>
                    <a:ea typeface="Times New Roman" panose="02020603050405020304" pitchFamily="18" charset="0"/>
                  </a:rPr>
                  <a:t> by choosing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𝜃</m:t>
                    </m:r>
                  </m:oMath>
                </a14:m>
                <a:r>
                  <a:rPr lang="en-US" dirty="0">
                    <a:solidFill>
                      <a:schemeClr val="tx1"/>
                    </a:solidFill>
                    <a:latin typeface="+mj-lt"/>
                    <a:ea typeface="Times New Roman" panose="02020603050405020304" pitchFamily="18" charset="0"/>
                  </a:rPr>
                  <a:t> to be 180° so that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𝑑𝑥</m:t>
                    </m:r>
                  </m:oMath>
                </a14:m>
                <a:r>
                  <a:rPr lang="en-US" dirty="0">
                    <a:solidFill>
                      <a:schemeClr val="tx1"/>
                    </a:solidFill>
                    <a:latin typeface="+mj-lt"/>
                    <a:ea typeface="Times New Roman" panose="02020603050405020304" pitchFamily="18" charset="0"/>
                  </a:rPr>
                  <a:t> is in the direction </a:t>
                </a:r>
                <a14:m>
                  <m:oMath xmlns:m="http://schemas.openxmlformats.org/officeDocument/2006/math">
                    <m:r>
                      <a:rPr lang="en-US" i="1">
                        <a:solidFill>
                          <a:schemeClr val="tx1"/>
                        </a:solidFill>
                        <a:latin typeface="Cambria Math" panose="02040503050406030204" pitchFamily="18" charset="0"/>
                        <a:ea typeface="Times New Roman" panose="02020603050405020304" pitchFamily="18" charset="0"/>
                      </a:rPr>
                      <m:t>−</m:t>
                    </m:r>
                    <m:r>
                      <m:rPr>
                        <m:sty m:val="p"/>
                      </m:rPr>
                      <a:rPr lang="en-US">
                        <a:solidFill>
                          <a:schemeClr val="tx1"/>
                        </a:solidFill>
                        <a:latin typeface="Cambria Math" panose="02040503050406030204" pitchFamily="18" charset="0"/>
                        <a:ea typeface="Times New Roman" panose="02020603050405020304" pitchFamily="18" charset="0"/>
                      </a:rPr>
                      <m:t>∇</m:t>
                    </m:r>
                    <m:r>
                      <a:rPr lang="en-US" i="1">
                        <a:solidFill>
                          <a:schemeClr val="tx1"/>
                        </a:solidFill>
                        <a:latin typeface="Cambria Math" panose="02040503050406030204" pitchFamily="18" charset="0"/>
                        <a:ea typeface="Times New Roman" panose="02020603050405020304" pitchFamily="18" charset="0"/>
                      </a:rPr>
                      <m:t>𝑓</m:t>
                    </m:r>
                    <m:d>
                      <m:dPr>
                        <m:ctrlPr>
                          <a:rPr lang="en-US" i="1">
                            <a:solidFill>
                              <a:schemeClr val="tx1"/>
                            </a:solidFill>
                            <a:latin typeface="Cambria Math" panose="02040503050406030204" pitchFamily="18" charset="0"/>
                            <a:ea typeface="Times New Roman" panose="02020603050405020304" pitchFamily="18" charset="0"/>
                          </a:rPr>
                        </m:ctrlPr>
                      </m:dPr>
                      <m:e>
                        <m:r>
                          <a:rPr lang="en-US" i="1">
                            <a:solidFill>
                              <a:schemeClr val="tx1"/>
                            </a:solidFill>
                            <a:latin typeface="Cambria Math" panose="02040503050406030204" pitchFamily="18" charset="0"/>
                            <a:ea typeface="Times New Roman" panose="02020603050405020304" pitchFamily="18" charset="0"/>
                          </a:rPr>
                          <m:t>𝑥</m:t>
                        </m:r>
                      </m:e>
                    </m:d>
                    <m:r>
                      <a:rPr lang="en-US" i="1">
                        <a:solidFill>
                          <a:schemeClr val="tx1"/>
                        </a:solidFill>
                        <a:latin typeface="Cambria Math" panose="02040503050406030204" pitchFamily="18" charset="0"/>
                        <a:ea typeface="Times New Roman" panose="02020603050405020304" pitchFamily="18" charset="0"/>
                      </a:rPr>
                      <m:t>.</m:t>
                    </m:r>
                  </m:oMath>
                </a14:m>
                <a:r>
                  <a:rPr lang="en-US" dirty="0">
                    <a:solidFill>
                      <a:schemeClr val="tx1"/>
                    </a:solidFill>
                    <a:latin typeface="+mj-lt"/>
                    <a:ea typeface="Times New Roman" panose="02020603050405020304" pitchFamily="18" charset="0"/>
                  </a:rPr>
                  <a:t> </a:t>
                </a:r>
              </a:p>
              <a:p>
                <a:endParaRPr lang="en-US" dirty="0"/>
              </a:p>
              <a:p>
                <a:r>
                  <a:rPr lang="en-US" dirty="0"/>
                  <a:t>The gradient direction is orthogonal to the contours of the function at any point, for on a contour the function value does not change. Thus if </a:t>
                </a:r>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𝑛</m:t>
                            </m:r>
                          </m:sub>
                        </m:sSub>
                      </m:e>
                    </m:d>
                  </m:oMath>
                </a14:m>
                <a:r>
                  <a:rPr lang="en-US" dirty="0"/>
                  <a:t> is a </a:t>
                </a:r>
                <a:r>
                  <a:rPr lang="en-US" i="1" dirty="0"/>
                  <a:t>small</a:t>
                </a:r>
                <a:r>
                  <a:rPr lang="en-US" dirty="0"/>
                  <a:t> step along the contour, then</a:t>
                </a:r>
              </a:p>
              <a:p>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a:latin typeface="Cambria Math" panose="02040503050406030204" pitchFamily="18" charset="0"/>
                              </a:rPr>
                              <m:t>2</m:t>
                            </m:r>
                          </m:sub>
                        </m:sSub>
                        <m:r>
                          <a:rPr lang="en-US">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m:t>
                            </m:r>
                            <m:r>
                              <a:rPr lang="en-US" i="1">
                                <a:latin typeface="Cambria Math" panose="02040503050406030204" pitchFamily="18" charset="0"/>
                              </a:rPr>
                              <m:t>𝑥</m:t>
                            </m:r>
                          </m:e>
                          <m:sub>
                            <m:r>
                              <a:rPr lang="en-US" i="1">
                                <a:latin typeface="Cambria Math" panose="02040503050406030204" pitchFamily="18" charset="0"/>
                              </a:rPr>
                              <m:t>𝑛</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𝑛</m:t>
                            </m:r>
                          </m:sub>
                        </m:sSub>
                      </m:e>
                    </m:d>
                    <m:r>
                      <a:rPr lang="en-US">
                        <a:latin typeface="Cambria Math" panose="02040503050406030204" pitchFamily="18" charset="0"/>
                      </a:rPr>
                      <m:t>=</m:t>
                    </m:r>
                    <m:r>
                      <a:rPr lang="en-US" i="1">
                        <a:latin typeface="Cambria Math" panose="02040503050406030204" pitchFamily="18" charset="0"/>
                      </a:rPr>
                      <m:t>𝑓</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m:t>
                    </m:r>
                  </m:oMath>
                </a14:m>
                <a:r>
                  <a:rPr lang="en-US" dirty="0"/>
                  <a:t>…,</a:t>
                </a:r>
                <a14:m>
                  <m:oMath xmlns:m="http://schemas.openxmlformats.org/officeDocument/2006/math">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a:latin typeface="Cambria Math" panose="02040503050406030204" pitchFamily="18" charset="0"/>
                      </a:rPr>
                      <m:t>)</m:t>
                    </m:r>
                  </m:oMath>
                </a14:m>
                <a:endParaRPr lang="en-US" dirty="0"/>
              </a:p>
              <a:p>
                <a14:m>
                  <m:oMath xmlns:m="http://schemas.openxmlformats.org/officeDocument/2006/math">
                    <m:r>
                      <a:rPr lang="en-US" i="1">
                        <a:latin typeface="Cambria Math" panose="02040503050406030204" pitchFamily="18" charset="0"/>
                      </a:rPr>
                      <m:t>𝑑𝑓</m:t>
                    </m:r>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𝑗</m:t>
                                </m:r>
                              </m:sub>
                            </m:sSub>
                          </m:den>
                        </m:f>
                      </m:e>
                    </m:nary>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𝑗</m:t>
                        </m:r>
                      </m:sub>
                    </m:sSub>
                    <m:r>
                      <a:rPr lang="en-US" i="1">
                        <a:latin typeface="Cambria Math" panose="02040503050406030204" pitchFamily="18" charset="0"/>
                      </a:rPr>
                      <m:t>=</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m:rPr>
                                    <m:sty m:val="p"/>
                                  </m:rPr>
                                  <a:rPr lang="en-US">
                                    <a:latin typeface="Cambria Math" panose="02040503050406030204" pitchFamily="18" charset="0"/>
                                  </a:rPr>
                                  <m:t>x</m:t>
                                </m:r>
                              </m:e>
                            </m:d>
                          </m:e>
                        </m:d>
                      </m:e>
                      <m:sup>
                        <m:r>
                          <a:rPr lang="en-US" i="1">
                            <a:latin typeface="Cambria Math" panose="02040503050406030204" pitchFamily="18" charset="0"/>
                          </a:rPr>
                          <m:t>𝑇</m:t>
                        </m:r>
                      </m:sup>
                    </m:sSup>
                    <m:r>
                      <a:rPr lang="en-US" i="1">
                        <a:latin typeface="Cambria Math" panose="02040503050406030204" pitchFamily="18" charset="0"/>
                      </a:rPr>
                      <m:t> </m:t>
                    </m:r>
                    <m:r>
                      <m:rPr>
                        <m:sty m:val="p"/>
                      </m:rPr>
                      <a:rPr lang="en-US">
                        <a:latin typeface="Cambria Math" panose="02040503050406030204" pitchFamily="18" charset="0"/>
                      </a:rPr>
                      <m:t>d</m:t>
                    </m:r>
                    <m:r>
                      <a:rPr lang="en-US">
                        <a:latin typeface="Cambria Math" panose="02040503050406030204" pitchFamily="18" charset="0"/>
                      </a:rPr>
                      <m:t>=0</m:t>
                    </m:r>
                  </m:oMath>
                </a14:m>
                <a:r>
                  <a:rPr lang="en-US" dirty="0"/>
                  <a:t> </a:t>
                </a:r>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4699813"/>
              </a:xfrm>
              <a:prstGeom prst="rect">
                <a:avLst/>
              </a:prstGeom>
              <a:blipFill>
                <a:blip r:embed="rId2"/>
                <a:stretch>
                  <a:fillRect l="-600" t="-778" b="-5318"/>
                </a:stretch>
              </a:blipFill>
            </p:spPr>
            <p:txBody>
              <a:bodyPr/>
              <a:lstStyle/>
              <a:p>
                <a:r>
                  <a:rPr lang="en-US">
                    <a:noFill/>
                  </a:rPr>
                  <a:t> </a:t>
                </a:r>
              </a:p>
            </p:txBody>
          </p:sp>
        </mc:Fallback>
      </mc:AlternateContent>
    </p:spTree>
    <p:extLst>
      <p:ext uri="{BB962C8B-B14F-4D97-AF65-F5344CB8AC3E}">
        <p14:creationId xmlns:p14="http://schemas.microsoft.com/office/powerpoint/2010/main" val="2864352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3970318"/>
              </a:xfrm>
              <a:prstGeom prst="rect">
                <a:avLst/>
              </a:prstGeom>
            </p:spPr>
            <p:txBody>
              <a:bodyPr wrap="square" anchor="t">
                <a:spAutoFit/>
              </a:bodyPr>
              <a:lstStyle/>
              <a:p>
                <a:r>
                  <a:rPr lang="en-US" dirty="0"/>
                  <a:t>The method of steepest descent seeks to exploit this property of the gradient direction. If we are at the point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at any stage of the process we search for the function minimum along the direction  </a:t>
                </a:r>
                <a14:m>
                  <m:oMath xmlns:m="http://schemas.openxmlformats.org/officeDocument/2006/math">
                    <m:r>
                      <a:rPr lang="en-US" b="1" i="1">
                        <a:latin typeface="Cambria Math" panose="02040503050406030204" pitchFamily="18" charset="0"/>
                      </a:rPr>
                      <m:t>−</m:t>
                    </m:r>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oMath>
                </a14:m>
                <a:r>
                  <a:rPr lang="en-US" dirty="0"/>
                  <a:t>. The method is an iterative process. At stage </a:t>
                </a:r>
                <a:r>
                  <a:rPr lang="en-US" i="1" dirty="0" err="1"/>
                  <a:t>i</a:t>
                </a:r>
                <a:r>
                  <a:rPr lang="en-US" dirty="0"/>
                  <a:t> we have an approximation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oMath>
                </a14:m>
                <a:r>
                  <a:rPr lang="en-US" dirty="0"/>
                  <a:t> for the minimum point. Our next approximation is</a:t>
                </a:r>
              </a:p>
              <a:p>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n-US">
                                <a:latin typeface="Cambria Math" panose="02040503050406030204" pitchFamily="18" charset="0"/>
                              </a:rPr>
                              <m:t>x</m:t>
                            </m:r>
                          </m:e>
                          <m:sub>
                            <m:r>
                              <m:rPr>
                                <m:sty m:val="p"/>
                              </m:rPr>
                              <a:rPr lang="en-US">
                                <a:latin typeface="Cambria Math" panose="02040503050406030204" pitchFamily="18" charset="0"/>
                              </a:rPr>
                              <m:t>i</m:t>
                            </m:r>
                          </m:sub>
                        </m:sSub>
                      </m:e>
                    </m:d>
                  </m:oMath>
                </a14:m>
                <a:r>
                  <a:rPr lang="en-US" dirty="0"/>
                  <a:t>                                                  </a:t>
                </a:r>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is the value of </a:t>
                </a:r>
                <a14:m>
                  <m:oMath xmlns:m="http://schemas.openxmlformats.org/officeDocument/2006/math">
                    <m:r>
                      <a:rPr lang="en-US" i="1">
                        <a:latin typeface="Cambria Math" panose="02040503050406030204" pitchFamily="18" charset="0"/>
                      </a:rPr>
                      <m:t>𝜆</m:t>
                    </m:r>
                  </m:oMath>
                </a14:m>
                <a:r>
                  <a:rPr lang="en-US" dirty="0"/>
                  <a:t> that minimizes</a:t>
                </a:r>
              </a:p>
              <a:p>
                <a14:m>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𝜆</m:t>
                        </m:r>
                      </m:e>
                    </m:d>
                    <m:r>
                      <a:rPr lang="en-US" i="1">
                        <a:latin typeface="Cambria Math" panose="02040503050406030204" pitchFamily="18" charset="0"/>
                      </a:rPr>
                      <m:t>=</m:t>
                    </m:r>
                    <m:r>
                      <a:rPr lang="en-US" i="1">
                        <a:latin typeface="Cambria Math" panose="02040503050406030204" pitchFamily="18" charset="0"/>
                      </a:rPr>
                      <m:t>𝑓</m:t>
                    </m:r>
                    <m:d>
                      <m:dPr>
                        <m:begChr m:val="["/>
                        <m:endChr m:val="]"/>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r>
                          <a:rPr lang="en-US" b="1"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e>
                        </m:d>
                      </m:e>
                    </m:d>
                  </m:oMath>
                </a14:m>
                <a:r>
                  <a:rPr lang="en-US" dirty="0"/>
                  <a:t>       </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𝑖</m:t>
                        </m:r>
                      </m:sub>
                    </m:sSub>
                  </m:oMath>
                </a14:m>
                <a:r>
                  <a:rPr lang="en-US" dirty="0"/>
                  <a:t> can be found by using one of the univariate searches such as the golden section search.</a:t>
                </a:r>
              </a:p>
              <a:p>
                <a:endParaRPr lang="en-US" dirty="0"/>
              </a:p>
              <a:p>
                <a:r>
                  <a:rPr lang="en-US" dirty="0"/>
                  <a:t>                                                                                            </a:t>
                </a:r>
              </a:p>
              <a:p>
                <a:endParaRPr lang="en-US" dirty="0"/>
              </a:p>
              <a:p>
                <a:endParaRPr lang="en-US" dirty="0"/>
              </a:p>
            </p:txBody>
          </p:sp>
        </mc:Choice>
        <mc:Fallback xmlns="">
          <p:sp>
            <p:nvSpPr>
              <p:cNvPr id="3" name="Rectangle 2">
                <a:extLst>
                  <a:ext uri="{FF2B5EF4-FFF2-40B4-BE49-F238E27FC236}">
                    <a16:creationId xmlns:a16="http://schemas.microsoft.com/office/drawing/2014/main" id="{D8074DAE-0E67-47F5-9381-31D004DCC48E}"/>
                  </a:ext>
                </a:extLst>
              </p:cNvPr>
              <p:cNvSpPr>
                <a:spLocks noRot="1" noChangeAspect="1" noMove="1" noResize="1" noEditPoints="1" noAdjustHandles="1" noChangeArrowheads="1" noChangeShapeType="1" noTextEdit="1"/>
              </p:cNvSpPr>
              <p:nvPr/>
            </p:nvSpPr>
            <p:spPr>
              <a:xfrm>
                <a:off x="1695635" y="1101245"/>
                <a:ext cx="8123067" cy="3970318"/>
              </a:xfrm>
              <a:prstGeom prst="rect">
                <a:avLst/>
              </a:prstGeom>
              <a:blipFill>
                <a:blip r:embed="rId2"/>
                <a:stretch>
                  <a:fillRect l="-600" t="-922"/>
                </a:stretch>
              </a:blipFill>
            </p:spPr>
            <p:txBody>
              <a:bodyPr/>
              <a:lstStyle/>
              <a:p>
                <a:r>
                  <a:rPr lang="en-US">
                    <a:noFill/>
                  </a:rPr>
                  <a:t> </a:t>
                </a:r>
              </a:p>
            </p:txBody>
          </p:sp>
        </mc:Fallback>
      </mc:AlternateContent>
    </p:spTree>
    <p:extLst>
      <p:ext uri="{BB962C8B-B14F-4D97-AF65-F5344CB8AC3E}">
        <p14:creationId xmlns:p14="http://schemas.microsoft.com/office/powerpoint/2010/main" val="3229650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1200329"/>
          </a:xfrm>
          <a:prstGeom prst="rect">
            <a:avLst/>
          </a:prstGeom>
        </p:spPr>
        <p:txBody>
          <a:bodyPr wrap="square" anchor="t">
            <a:spAutoFit/>
          </a:bodyPr>
          <a:lstStyle/>
          <a:p>
            <a:endParaRPr lang="en-US" dirty="0"/>
          </a:p>
          <a:p>
            <a:r>
              <a:rPr lang="en-US" dirty="0"/>
              <a:t>                                                                                            </a:t>
            </a:r>
          </a:p>
          <a:p>
            <a:endParaRPr lang="en-US" dirty="0"/>
          </a:p>
          <a:p>
            <a:endParaRPr lang="en-US" dirty="0"/>
          </a:p>
        </p:txBody>
      </p:sp>
      <p:grpSp>
        <p:nvGrpSpPr>
          <p:cNvPr id="5" name="Canvas 1">
            <a:extLst>
              <a:ext uri="{FF2B5EF4-FFF2-40B4-BE49-F238E27FC236}">
                <a16:creationId xmlns:a16="http://schemas.microsoft.com/office/drawing/2014/main" id="{45BD0F7F-8C7E-4695-BD41-E150D684D70A}"/>
              </a:ext>
            </a:extLst>
          </p:cNvPr>
          <p:cNvGrpSpPr/>
          <p:nvPr/>
        </p:nvGrpSpPr>
        <p:grpSpPr>
          <a:xfrm>
            <a:off x="2059849" y="1540465"/>
            <a:ext cx="4545330" cy="5213985"/>
            <a:chOff x="0" y="0"/>
            <a:chExt cx="4545330" cy="5213985"/>
          </a:xfrm>
        </p:grpSpPr>
        <p:sp>
          <p:nvSpPr>
            <p:cNvPr id="6" name="Rectangle 5">
              <a:extLst>
                <a:ext uri="{FF2B5EF4-FFF2-40B4-BE49-F238E27FC236}">
                  <a16:creationId xmlns:a16="http://schemas.microsoft.com/office/drawing/2014/main" id="{DA7B5459-F5CA-482B-9523-239113D05AF6}"/>
                </a:ext>
              </a:extLst>
            </p:cNvPr>
            <p:cNvSpPr/>
            <p:nvPr/>
          </p:nvSpPr>
          <p:spPr>
            <a:xfrm>
              <a:off x="0" y="0"/>
              <a:ext cx="4545330" cy="5213985"/>
            </a:xfrm>
            <a:prstGeom prst="rect">
              <a:avLst/>
            </a:prstGeom>
          </p:spPr>
        </p:sp>
        <p:grpSp>
          <p:nvGrpSpPr>
            <p:cNvPr id="7" name="Group 6">
              <a:extLst>
                <a:ext uri="{FF2B5EF4-FFF2-40B4-BE49-F238E27FC236}">
                  <a16:creationId xmlns:a16="http://schemas.microsoft.com/office/drawing/2014/main" id="{01EE2FCE-D163-4B35-96E8-68D406DC844E}"/>
                </a:ext>
              </a:extLst>
            </p:cNvPr>
            <p:cNvGrpSpPr/>
            <p:nvPr/>
          </p:nvGrpSpPr>
          <p:grpSpPr>
            <a:xfrm>
              <a:off x="500839" y="68580"/>
              <a:ext cx="4016549" cy="4927971"/>
              <a:chOff x="897079" y="1645920"/>
              <a:chExt cx="4016549" cy="4927971"/>
            </a:xfrm>
          </p:grpSpPr>
          <mc:AlternateContent xmlns:mc="http://schemas.openxmlformats.org/markup-compatibility/2006" xmlns:a14="http://schemas.microsoft.com/office/drawing/2010/main">
            <mc:Choice Requires="a14">
              <p:sp>
                <p:nvSpPr>
                  <p:cNvPr id="8" name="Text Box 2">
                    <a:extLst>
                      <a:ext uri="{FF2B5EF4-FFF2-40B4-BE49-F238E27FC236}">
                        <a16:creationId xmlns:a16="http://schemas.microsoft.com/office/drawing/2014/main" id="{D08D6A64-425D-4B66-B9D3-2BEA98B01F52}"/>
                      </a:ext>
                    </a:extLst>
                  </p:cNvPr>
                  <p:cNvSpPr txBox="1">
                    <a:spLocks noChangeArrowheads="1"/>
                  </p:cNvSpPr>
                  <p:nvPr/>
                </p:nvSpPr>
                <p:spPr bwMode="auto">
                  <a:xfrm>
                    <a:off x="950516" y="3778720"/>
                    <a:ext cx="1310004" cy="389254"/>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8" name="Text Box 2">
                    <a:extLst>
                      <a:ext uri="{FF2B5EF4-FFF2-40B4-BE49-F238E27FC236}">
                        <a16:creationId xmlns:a16="http://schemas.microsoft.com/office/drawing/2014/main" id="{D08D6A64-425D-4B66-B9D3-2BEA98B01F52}"/>
                      </a:ext>
                    </a:extLst>
                  </p:cNvPr>
                  <p:cNvSpPr txBox="1">
                    <a:spLocks noRot="1" noChangeAspect="1" noMove="1" noResize="1" noEditPoints="1" noAdjustHandles="1" noChangeArrowheads="1" noChangeShapeType="1" noTextEdit="1"/>
                  </p:cNvSpPr>
                  <p:nvPr/>
                </p:nvSpPr>
                <p:spPr bwMode="auto">
                  <a:xfrm>
                    <a:off x="950516" y="3778720"/>
                    <a:ext cx="1310004" cy="389254"/>
                  </a:xfrm>
                  <a:prstGeom prst="rect">
                    <a:avLst/>
                  </a:prstGeom>
                  <a:blipFill>
                    <a:blip r:embed="rId2"/>
                    <a:stretch>
                      <a:fillRect t="-1563"/>
                    </a:stretch>
                  </a:blipFill>
                  <a:ln w="9525">
                    <a:noFill/>
                    <a:miter lim="800000"/>
                    <a:headEnd/>
                    <a:tailEnd/>
                  </a:ln>
                </p:spPr>
                <p:txBody>
                  <a:bodyPr/>
                  <a:lstStyle/>
                  <a:p>
                    <a:r>
                      <a:rPr lang="en-US">
                        <a:noFill/>
                      </a:rPr>
                      <a:t> </a:t>
                    </a:r>
                  </a:p>
                </p:txBody>
              </p:sp>
            </mc:Fallback>
          </mc:AlternateContent>
          <p:sp>
            <p:nvSpPr>
              <p:cNvPr id="9" name="Text Box 2">
                <a:extLst>
                  <a:ext uri="{FF2B5EF4-FFF2-40B4-BE49-F238E27FC236}">
                    <a16:creationId xmlns:a16="http://schemas.microsoft.com/office/drawing/2014/main" id="{80ACF0BA-1F6C-4A89-9D42-DE3411FFB6AD}"/>
                  </a:ext>
                </a:extLst>
              </p:cNvPr>
              <p:cNvSpPr txBox="1">
                <a:spLocks noChangeArrowheads="1"/>
              </p:cNvSpPr>
              <p:nvPr/>
            </p:nvSpPr>
            <p:spPr bwMode="auto">
              <a:xfrm>
                <a:off x="3538197" y="6219645"/>
                <a:ext cx="501649" cy="331554"/>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5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Stop </a:t>
                </a:r>
              </a:p>
            </p:txBody>
          </p:sp>
          <p:sp>
            <p:nvSpPr>
              <p:cNvPr id="10" name="Text Box 2">
                <a:extLst>
                  <a:ext uri="{FF2B5EF4-FFF2-40B4-BE49-F238E27FC236}">
                    <a16:creationId xmlns:a16="http://schemas.microsoft.com/office/drawing/2014/main" id="{F21F3302-BCF4-4CCA-B5BA-5C24FC7B11E7}"/>
                  </a:ext>
                </a:extLst>
              </p:cNvPr>
              <p:cNvSpPr txBox="1">
                <a:spLocks noChangeArrowheads="1"/>
              </p:cNvSpPr>
              <p:nvPr/>
            </p:nvSpPr>
            <p:spPr bwMode="auto">
              <a:xfrm>
                <a:off x="3395448" y="5146041"/>
                <a:ext cx="530098" cy="3429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Yes</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1" name="Text Box 2">
                <a:extLst>
                  <a:ext uri="{FF2B5EF4-FFF2-40B4-BE49-F238E27FC236}">
                    <a16:creationId xmlns:a16="http://schemas.microsoft.com/office/drawing/2014/main" id="{D47D4EE3-1A3D-4AC1-B0B0-1F72EEF8D5DD}"/>
                  </a:ext>
                </a:extLst>
              </p:cNvPr>
              <p:cNvSpPr txBox="1">
                <a:spLocks noChangeArrowheads="1"/>
              </p:cNvSpPr>
              <p:nvPr/>
            </p:nvSpPr>
            <p:spPr bwMode="auto">
              <a:xfrm>
                <a:off x="2215231" y="4484421"/>
                <a:ext cx="457199" cy="38608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No </a:t>
                </a:r>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6D7BD61C-9B4E-4773-942D-65924E2E1A23}"/>
                  </a:ext>
                </a:extLst>
              </p:cNvPr>
              <p:cNvSpPr/>
              <p:nvPr/>
            </p:nvSpPr>
            <p:spPr>
              <a:xfrm>
                <a:off x="2622530" y="5417644"/>
                <a:ext cx="2284981"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3" name="Straight Connector 12">
                <a:extLst>
                  <a:ext uri="{FF2B5EF4-FFF2-40B4-BE49-F238E27FC236}">
                    <a16:creationId xmlns:a16="http://schemas.microsoft.com/office/drawing/2014/main" id="{8F48E806-27FD-4472-8BB8-04DA32AE51B1}"/>
                  </a:ext>
                </a:extLst>
              </p:cNvPr>
              <p:cNvCxnSpPr>
                <a:endCxn id="33" idx="0"/>
              </p:cNvCxnSpPr>
              <p:nvPr/>
            </p:nvCxnSpPr>
            <p:spPr>
              <a:xfrm flipH="1">
                <a:off x="1475083" y="2557305"/>
                <a:ext cx="2025" cy="1150899"/>
              </a:xfrm>
              <a:prstGeom prst="line">
                <a:avLst/>
              </a:prstGeom>
              <a:noFill/>
              <a:ln w="6350" cap="flat" cmpd="sng" algn="ctr">
                <a:solidFill>
                  <a:sysClr val="windowText" lastClr="000000"/>
                </a:solidFill>
                <a:prstDash val="solid"/>
                <a:miter lim="800000"/>
              </a:ln>
              <a:effectLst/>
            </p:spPr>
          </p:cxnSp>
          <mc:AlternateContent xmlns:mc="http://schemas.openxmlformats.org/markup-compatibility/2006" xmlns:a14="http://schemas.microsoft.com/office/drawing/2010/main">
            <mc:Choice Requires="a14">
              <p:sp>
                <p:nvSpPr>
                  <p:cNvPr id="14" name="Text Box 2">
                    <a:extLst>
                      <a:ext uri="{FF2B5EF4-FFF2-40B4-BE49-F238E27FC236}">
                        <a16:creationId xmlns:a16="http://schemas.microsoft.com/office/drawing/2014/main" id="{61D8E0F1-9DFE-4962-A2AB-AA2C3CB2A09D}"/>
                      </a:ext>
                    </a:extLst>
                  </p:cNvPr>
                  <p:cNvSpPr txBox="1">
                    <a:spLocks noChangeArrowheads="1"/>
                  </p:cNvSpPr>
                  <p:nvPr/>
                </p:nvSpPr>
                <p:spPr bwMode="auto">
                  <a:xfrm>
                    <a:off x="2800910" y="5488940"/>
                    <a:ext cx="1828355" cy="386080"/>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sSup>
                              <m:sSup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p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p>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up>
                            </m:sSup>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4" name="Text Box 2">
                    <a:extLst>
                      <a:ext uri="{FF2B5EF4-FFF2-40B4-BE49-F238E27FC236}">
                        <a16:creationId xmlns:a16="http://schemas.microsoft.com/office/drawing/2014/main" id="{61D8E0F1-9DFE-4962-A2AB-AA2C3CB2A09D}"/>
                      </a:ext>
                    </a:extLst>
                  </p:cNvPr>
                  <p:cNvSpPr txBox="1">
                    <a:spLocks noRot="1" noChangeAspect="1" noMove="1" noResize="1" noEditPoints="1" noAdjustHandles="1" noChangeArrowheads="1" noChangeShapeType="1" noTextEdit="1"/>
                  </p:cNvSpPr>
                  <p:nvPr/>
                </p:nvSpPr>
                <p:spPr bwMode="auto">
                  <a:xfrm>
                    <a:off x="2800910" y="5488940"/>
                    <a:ext cx="1828355" cy="386080"/>
                  </a:xfrm>
                  <a:prstGeom prst="rect">
                    <a:avLst/>
                  </a:prstGeom>
                  <a:blipFill>
                    <a:blip r:embed="rId3"/>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Box 2">
                    <a:extLst>
                      <a:ext uri="{FF2B5EF4-FFF2-40B4-BE49-F238E27FC236}">
                        <a16:creationId xmlns:a16="http://schemas.microsoft.com/office/drawing/2014/main" id="{DBD883E3-494D-4E6B-894E-0EC537438AC6}"/>
                      </a:ext>
                    </a:extLst>
                  </p:cNvPr>
                  <p:cNvSpPr txBox="1">
                    <a:spLocks noChangeArrowheads="1"/>
                  </p:cNvSpPr>
                  <p:nvPr/>
                </p:nvSpPr>
                <p:spPr bwMode="auto">
                  <a:xfrm>
                    <a:off x="2940676" y="4578051"/>
                    <a:ext cx="1707301" cy="45892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is</a:t>
                    </a: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100" b="1"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r>
                          <a:rPr kumimoji="0" lang="en-US" sz="1100" b="0" i="0"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the optimum?</a:t>
                    </a:r>
                  </a:p>
                </p:txBody>
              </p:sp>
            </mc:Choice>
            <mc:Fallback xmlns="">
              <p:sp>
                <p:nvSpPr>
                  <p:cNvPr id="15" name="Text Box 2">
                    <a:extLst>
                      <a:ext uri="{FF2B5EF4-FFF2-40B4-BE49-F238E27FC236}">
                        <a16:creationId xmlns:a16="http://schemas.microsoft.com/office/drawing/2014/main" id="{DBD883E3-494D-4E6B-894E-0EC537438AC6}"/>
                      </a:ext>
                    </a:extLst>
                  </p:cNvPr>
                  <p:cNvSpPr txBox="1">
                    <a:spLocks noRot="1" noChangeAspect="1" noMove="1" noResize="1" noEditPoints="1" noAdjustHandles="1" noChangeArrowheads="1" noChangeShapeType="1" noTextEdit="1"/>
                  </p:cNvSpPr>
                  <p:nvPr/>
                </p:nvSpPr>
                <p:spPr bwMode="auto">
                  <a:xfrm>
                    <a:off x="2940676" y="4578051"/>
                    <a:ext cx="1707301" cy="458925"/>
                  </a:xfrm>
                  <a:prstGeom prst="rect">
                    <a:avLst/>
                  </a:prstGeom>
                  <a:blipFill>
                    <a:blip r:embed="rId4"/>
                    <a:stretch>
                      <a:fillRect t="-1333"/>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2">
                    <a:extLst>
                      <a:ext uri="{FF2B5EF4-FFF2-40B4-BE49-F238E27FC236}">
                        <a16:creationId xmlns:a16="http://schemas.microsoft.com/office/drawing/2014/main" id="{220DA1DE-4F67-4158-A596-D7D176CCAF44}"/>
                      </a:ext>
                    </a:extLst>
                  </p:cNvPr>
                  <p:cNvSpPr txBox="1">
                    <a:spLocks noChangeArrowheads="1"/>
                  </p:cNvSpPr>
                  <p:nvPr/>
                </p:nvSpPr>
                <p:spPr bwMode="auto">
                  <a:xfrm>
                    <a:off x="2800911" y="3694945"/>
                    <a:ext cx="1774510" cy="457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457200" marR="0" lvl="0" indent="-45720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r>
                      <a:rPr kumimoji="0" lang="en-US" sz="1100" b="0" i="0" u="none" strike="noStrike" kern="0" cap="none" spc="0" normalizeH="0" baseline="0" noProof="0">
                        <a:ln>
                          <a:noFill/>
                        </a:ln>
                        <a:solidFill>
                          <a:sysClr val="windowText" lastClr="000000"/>
                        </a:solidFill>
                        <a:effectLst/>
                        <a:uLnTx/>
                        <a:uFillTx/>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sSub>
                          <m:sSubPr>
                            <m:ctrlP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𝟏</m:t>
                            </m:r>
                          </m:sub>
                        </m:sSub>
                        <m:r>
                          <a:rPr kumimoji="0" lang="en-US" sz="11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2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16" name="Text Box 2">
                    <a:extLst>
                      <a:ext uri="{FF2B5EF4-FFF2-40B4-BE49-F238E27FC236}">
                        <a16:creationId xmlns:a16="http://schemas.microsoft.com/office/drawing/2014/main" id="{220DA1DE-4F67-4158-A596-D7D176CCAF44}"/>
                      </a:ext>
                    </a:extLst>
                  </p:cNvPr>
                  <p:cNvSpPr txBox="1">
                    <a:spLocks noRot="1" noChangeAspect="1" noMove="1" noResize="1" noEditPoints="1" noAdjustHandles="1" noChangeArrowheads="1" noChangeShapeType="1" noTextEdit="1"/>
                  </p:cNvSpPr>
                  <p:nvPr/>
                </p:nvSpPr>
                <p:spPr bwMode="auto">
                  <a:xfrm>
                    <a:off x="2800911" y="3694945"/>
                    <a:ext cx="1774510" cy="457200"/>
                  </a:xfrm>
                  <a:prstGeom prst="rect">
                    <a:avLst/>
                  </a:prstGeom>
                  <a:blipFill>
                    <a:blip r:embed="rId5"/>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2">
                    <a:extLst>
                      <a:ext uri="{FF2B5EF4-FFF2-40B4-BE49-F238E27FC236}">
                        <a16:creationId xmlns:a16="http://schemas.microsoft.com/office/drawing/2014/main" id="{FA111FE1-9E97-46C8-AA54-E770F55C8369}"/>
                      </a:ext>
                    </a:extLst>
                  </p:cNvPr>
                  <p:cNvSpPr txBox="1">
                    <a:spLocks noChangeArrowheads="1"/>
                  </p:cNvSpPr>
                  <p:nvPr/>
                </p:nvSpPr>
                <p:spPr bwMode="auto">
                  <a:xfrm>
                    <a:off x="2851915" y="3017520"/>
                    <a:ext cx="1826967" cy="457200"/>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Find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oMath>
                    </a14:m>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to minimize             </a:t>
                    </a:r>
                    <a14:m>
                      <m:oMath xmlns:m="http://schemas.openxmlformats.org/officeDocument/2006/math">
                        <m:r>
                          <a:rPr kumimoji="0" lang="en-US" sz="120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𝒇</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20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𝝀</m:t>
                        </m:r>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a:p>
                    <a:pPr marL="800100" marR="0" lvl="0" indent="-800100"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 </a:t>
                    </a:r>
                  </a:p>
                </p:txBody>
              </p:sp>
            </mc:Choice>
            <mc:Fallback xmlns="">
              <p:sp>
                <p:nvSpPr>
                  <p:cNvPr id="17" name="Text Box 2">
                    <a:extLst>
                      <a:ext uri="{FF2B5EF4-FFF2-40B4-BE49-F238E27FC236}">
                        <a16:creationId xmlns:a16="http://schemas.microsoft.com/office/drawing/2014/main" id="{FA111FE1-9E97-46C8-AA54-E770F55C8369}"/>
                      </a:ext>
                    </a:extLst>
                  </p:cNvPr>
                  <p:cNvSpPr txBox="1">
                    <a:spLocks noRot="1" noChangeAspect="1" noMove="1" noResize="1" noEditPoints="1" noAdjustHandles="1" noChangeArrowheads="1" noChangeShapeType="1" noTextEdit="1"/>
                  </p:cNvSpPr>
                  <p:nvPr/>
                </p:nvSpPr>
                <p:spPr bwMode="auto">
                  <a:xfrm>
                    <a:off x="2851915" y="3017520"/>
                    <a:ext cx="1826967" cy="457200"/>
                  </a:xfrm>
                  <a:prstGeom prst="rect">
                    <a:avLst/>
                  </a:prstGeom>
                  <a:blipFill>
                    <a:blip r:embed="rId6"/>
                    <a:stretch>
                      <a:fillRect t="-1333" r="-22074" b="-4000"/>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 Box 2">
                    <a:extLst>
                      <a:ext uri="{FF2B5EF4-FFF2-40B4-BE49-F238E27FC236}">
                        <a16:creationId xmlns:a16="http://schemas.microsoft.com/office/drawing/2014/main" id="{A41EBD72-97AB-4C9C-B6D0-7398F0127538}"/>
                      </a:ext>
                    </a:extLst>
                  </p:cNvPr>
                  <p:cNvSpPr txBox="1">
                    <a:spLocks noChangeArrowheads="1"/>
                  </p:cNvSpPr>
                  <p:nvPr/>
                </p:nvSpPr>
                <p:spPr bwMode="auto">
                  <a:xfrm>
                    <a:off x="2672430" y="2447820"/>
                    <a:ext cx="1987538" cy="470379"/>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Set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𝒅</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𝑓</m:t>
                        </m:r>
                        <m:d>
                          <m:dPr>
                            <m:ctrlPr>
                              <a:rPr kumimoji="0" lang="en-US" sz="1050" b="0"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dPr>
                          <m:e>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e>
                        </m:d>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8" name="Text Box 2">
                    <a:extLst>
                      <a:ext uri="{FF2B5EF4-FFF2-40B4-BE49-F238E27FC236}">
                        <a16:creationId xmlns:a16="http://schemas.microsoft.com/office/drawing/2014/main" id="{A41EBD72-97AB-4C9C-B6D0-7398F0127538}"/>
                      </a:ext>
                    </a:extLst>
                  </p:cNvPr>
                  <p:cNvSpPr txBox="1">
                    <a:spLocks noRot="1" noChangeAspect="1" noMove="1" noResize="1" noEditPoints="1" noAdjustHandles="1" noChangeArrowheads="1" noChangeShapeType="1" noTextEdit="1"/>
                  </p:cNvSpPr>
                  <p:nvPr/>
                </p:nvSpPr>
                <p:spPr bwMode="auto">
                  <a:xfrm>
                    <a:off x="2672430" y="2447820"/>
                    <a:ext cx="1987538" cy="470379"/>
                  </a:xfrm>
                  <a:prstGeom prst="rect">
                    <a:avLst/>
                  </a:prstGeom>
                  <a:blipFill>
                    <a:blip r:embed="rId7"/>
                    <a:stretch>
                      <a:fillRect/>
                    </a:stretch>
                  </a:blipFill>
                  <a:ln w="9525">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 Box 2">
                    <a:extLst>
                      <a:ext uri="{FF2B5EF4-FFF2-40B4-BE49-F238E27FC236}">
                        <a16:creationId xmlns:a16="http://schemas.microsoft.com/office/drawing/2014/main" id="{705A9DC5-FD5D-43AE-A56D-75B4F393AE63}"/>
                      </a:ext>
                    </a:extLst>
                  </p:cNvPr>
                  <p:cNvSpPr txBox="1">
                    <a:spLocks noChangeArrowheads="1"/>
                  </p:cNvSpPr>
                  <p:nvPr/>
                </p:nvSpPr>
                <p:spPr bwMode="auto">
                  <a:xfrm>
                    <a:off x="2893231" y="1670879"/>
                    <a:ext cx="1654174" cy="556259"/>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marL="0" marR="0" lvl="0" indent="0" algn="ctr" defTabSz="914400" eaLnBrk="1" fontAlgn="auto" latinLnBrk="0" hangingPunct="1">
                      <a:lnSpc>
                        <a:spcPct val="106000"/>
                      </a:lnSpc>
                      <a:spcBef>
                        <a:spcPts val="0"/>
                      </a:spcBef>
                      <a:spcAft>
                        <a:spcPts val="80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rPr>
                      <a:t>Start with                   </a:t>
                    </a:r>
                    <a14:m>
                      <m:oMath xmlns:m="http://schemas.openxmlformats.org/officeDocument/2006/math">
                        <m:sSub>
                          <m:sSubPr>
                            <m:ctrlP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ctrlPr>
                          </m:sSubPr>
                          <m:e>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𝒙</m:t>
                            </m:r>
                          </m:e>
                          <m: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sub>
                        </m:sSub>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 (</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𝒊</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𝟎</m:t>
                        </m:r>
                        <m:r>
                          <a:rPr kumimoji="0" lang="en-US" sz="1050" b="1" i="1" u="none" strike="noStrike" kern="0" cap="none" spc="0" normalizeH="0" baseline="0" noProof="0">
                            <a:ln>
                              <a:noFill/>
                            </a:ln>
                            <a:solidFill>
                              <a:sysClr val="windowText" lastClr="000000"/>
                            </a:solidFill>
                            <a:effectLst/>
                            <a:uLnTx/>
                            <a:uFillTx/>
                            <a:latin typeface="Cambria Math" panose="02040503050406030204" pitchFamily="18" charset="0"/>
                            <a:ea typeface="Times New Roman" panose="02020603050405020304" pitchFamily="18" charset="0"/>
                          </a:rPr>
                          <m:t>)</m:t>
                        </m:r>
                      </m:oMath>
                    </a14:m>
                    <a:endParaRPr kumimoji="0" lang="en-US" sz="1200" b="0" i="0" u="none" strike="noStrike" kern="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endParaRPr>
                  </a:p>
                </p:txBody>
              </p:sp>
            </mc:Choice>
            <mc:Fallback xmlns="">
              <p:sp>
                <p:nvSpPr>
                  <p:cNvPr id="19" name="Text Box 2">
                    <a:extLst>
                      <a:ext uri="{FF2B5EF4-FFF2-40B4-BE49-F238E27FC236}">
                        <a16:creationId xmlns:a16="http://schemas.microsoft.com/office/drawing/2014/main" id="{705A9DC5-FD5D-43AE-A56D-75B4F393AE63}"/>
                      </a:ext>
                    </a:extLst>
                  </p:cNvPr>
                  <p:cNvSpPr txBox="1">
                    <a:spLocks noRot="1" noChangeAspect="1" noMove="1" noResize="1" noEditPoints="1" noAdjustHandles="1" noChangeArrowheads="1" noChangeShapeType="1" noTextEdit="1"/>
                  </p:cNvSpPr>
                  <p:nvPr/>
                </p:nvSpPr>
                <p:spPr bwMode="auto">
                  <a:xfrm>
                    <a:off x="2893231" y="1670879"/>
                    <a:ext cx="1654174" cy="556259"/>
                  </a:xfrm>
                  <a:prstGeom prst="rect">
                    <a:avLst/>
                  </a:prstGeom>
                  <a:blipFill>
                    <a:blip r:embed="rId8"/>
                    <a:stretch>
                      <a:fillRect r="-17343"/>
                    </a:stretch>
                  </a:blipFill>
                  <a:ln w="9525">
                    <a:noFill/>
                    <a:miter lim="800000"/>
                    <a:headEnd/>
                    <a:tailEnd/>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95440A86-3CC3-4AC9-A97D-4E1E55C3B422}"/>
                  </a:ext>
                </a:extLst>
              </p:cNvPr>
              <p:cNvSpPr/>
              <p:nvPr/>
            </p:nvSpPr>
            <p:spPr>
              <a:xfrm>
                <a:off x="2627399" y="3703320"/>
                <a:ext cx="2286229"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Rectangle 20">
                <a:extLst>
                  <a:ext uri="{FF2B5EF4-FFF2-40B4-BE49-F238E27FC236}">
                    <a16:creationId xmlns:a16="http://schemas.microsoft.com/office/drawing/2014/main" id="{415DE16B-604A-411B-898D-45B6FCDAC15F}"/>
                  </a:ext>
                </a:extLst>
              </p:cNvPr>
              <p:cNvSpPr/>
              <p:nvPr/>
            </p:nvSpPr>
            <p:spPr>
              <a:xfrm>
                <a:off x="2627169" y="3017520"/>
                <a:ext cx="2285491"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a:extLst>
                  <a:ext uri="{FF2B5EF4-FFF2-40B4-BE49-F238E27FC236}">
                    <a16:creationId xmlns:a16="http://schemas.microsoft.com/office/drawing/2014/main" id="{AAA78F60-17AF-4C01-BA10-7F73C712755C}"/>
                  </a:ext>
                </a:extLst>
              </p:cNvPr>
              <p:cNvSpPr/>
              <p:nvPr/>
            </p:nvSpPr>
            <p:spPr>
              <a:xfrm>
                <a:off x="2626940" y="2331720"/>
                <a:ext cx="2286204"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a:extLst>
                  <a:ext uri="{FF2B5EF4-FFF2-40B4-BE49-F238E27FC236}">
                    <a16:creationId xmlns:a16="http://schemas.microsoft.com/office/drawing/2014/main" id="{2B3BC0E4-CF3A-4D02-8DF4-CDEFC2806946}"/>
                  </a:ext>
                </a:extLst>
              </p:cNvPr>
              <p:cNvSpPr/>
              <p:nvPr/>
            </p:nvSpPr>
            <p:spPr>
              <a:xfrm>
                <a:off x="2627170" y="1645920"/>
                <a:ext cx="2285490"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Flowchart: Decision 23">
                <a:extLst>
                  <a:ext uri="{FF2B5EF4-FFF2-40B4-BE49-F238E27FC236}">
                    <a16:creationId xmlns:a16="http://schemas.microsoft.com/office/drawing/2014/main" id="{AB3D8920-8EF4-4FBC-A745-A664D0D30A31}"/>
                  </a:ext>
                </a:extLst>
              </p:cNvPr>
              <p:cNvSpPr/>
              <p:nvPr/>
            </p:nvSpPr>
            <p:spPr>
              <a:xfrm>
                <a:off x="2624000" y="4389120"/>
                <a:ext cx="2287945" cy="708242"/>
              </a:xfrm>
              <a:prstGeom prst="flowChartDecision">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25" name="Straight Arrow Connector 24">
                <a:extLst>
                  <a:ext uri="{FF2B5EF4-FFF2-40B4-BE49-F238E27FC236}">
                    <a16:creationId xmlns:a16="http://schemas.microsoft.com/office/drawing/2014/main" id="{BBEBB0AD-68EF-40D8-A538-71DBA9FECEF0}"/>
                  </a:ext>
                </a:extLst>
              </p:cNvPr>
              <p:cNvCxnSpPr/>
              <p:nvPr/>
            </p:nvCxnSpPr>
            <p:spPr>
              <a:xfrm>
                <a:off x="3769435" y="5097362"/>
                <a:ext cx="1" cy="320458"/>
              </a:xfrm>
              <a:prstGeom prst="straightConnector1">
                <a:avLst/>
              </a:prstGeom>
              <a:noFill/>
              <a:ln w="6350" cap="flat" cmpd="sng" algn="ctr">
                <a:solidFill>
                  <a:sysClr val="windowText" lastClr="000000"/>
                </a:solidFill>
                <a:prstDash val="solid"/>
                <a:miter lim="800000"/>
                <a:tailEnd type="triangle"/>
              </a:ln>
              <a:effectLst/>
            </p:spPr>
          </p:cxnSp>
          <p:cxnSp>
            <p:nvCxnSpPr>
              <p:cNvPr id="26" name="Straight Arrow Connector 25">
                <a:extLst>
                  <a:ext uri="{FF2B5EF4-FFF2-40B4-BE49-F238E27FC236}">
                    <a16:creationId xmlns:a16="http://schemas.microsoft.com/office/drawing/2014/main" id="{53BEB8F7-38BA-457A-ABD0-69B4A1E06CDA}"/>
                  </a:ext>
                </a:extLst>
              </p:cNvPr>
              <p:cNvCxnSpPr/>
              <p:nvPr/>
            </p:nvCxnSpPr>
            <p:spPr>
              <a:xfrm>
                <a:off x="3778556" y="4156075"/>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7" name="Straight Arrow Connector 26">
                <a:extLst>
                  <a:ext uri="{FF2B5EF4-FFF2-40B4-BE49-F238E27FC236}">
                    <a16:creationId xmlns:a16="http://schemas.microsoft.com/office/drawing/2014/main" id="{2D2EA9ED-1B77-4558-A33B-F83B51A0B47F}"/>
                  </a:ext>
                </a:extLst>
              </p:cNvPr>
              <p:cNvCxnSpPr/>
              <p:nvPr/>
            </p:nvCxnSpPr>
            <p:spPr>
              <a:xfrm>
                <a:off x="3778556" y="34747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8" name="Straight Arrow Connector 27">
                <a:extLst>
                  <a:ext uri="{FF2B5EF4-FFF2-40B4-BE49-F238E27FC236}">
                    <a16:creationId xmlns:a16="http://schemas.microsoft.com/office/drawing/2014/main" id="{72AF667E-2358-4254-B1D4-7ECD98D81D3C}"/>
                  </a:ext>
                </a:extLst>
              </p:cNvPr>
              <p:cNvCxnSpPr/>
              <p:nvPr/>
            </p:nvCxnSpPr>
            <p:spPr>
              <a:xfrm>
                <a:off x="3778556" y="27889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29" name="Straight Arrow Connector 28">
                <a:extLst>
                  <a:ext uri="{FF2B5EF4-FFF2-40B4-BE49-F238E27FC236}">
                    <a16:creationId xmlns:a16="http://schemas.microsoft.com/office/drawing/2014/main" id="{801D2965-AAF6-4102-BBB3-27489B0ACF95}"/>
                  </a:ext>
                </a:extLst>
              </p:cNvPr>
              <p:cNvCxnSpPr/>
              <p:nvPr/>
            </p:nvCxnSpPr>
            <p:spPr>
              <a:xfrm>
                <a:off x="3778556" y="2103120"/>
                <a:ext cx="0" cy="233045"/>
              </a:xfrm>
              <a:prstGeom prst="straightConnector1">
                <a:avLst/>
              </a:prstGeom>
              <a:noFill/>
              <a:ln w="6350" cap="flat" cmpd="sng" algn="ctr">
                <a:solidFill>
                  <a:sysClr val="windowText" lastClr="000000"/>
                </a:solidFill>
                <a:prstDash val="solid"/>
                <a:miter lim="800000"/>
                <a:tailEnd type="triangle"/>
              </a:ln>
              <a:effectLst/>
            </p:spPr>
          </p:cxnSp>
          <p:cxnSp>
            <p:nvCxnSpPr>
              <p:cNvPr id="30" name="Straight Arrow Connector 29">
                <a:extLst>
                  <a:ext uri="{FF2B5EF4-FFF2-40B4-BE49-F238E27FC236}">
                    <a16:creationId xmlns:a16="http://schemas.microsoft.com/office/drawing/2014/main" id="{BC45A570-3531-4898-86B4-D8C5257C110F}"/>
                  </a:ext>
                </a:extLst>
              </p:cNvPr>
              <p:cNvCxnSpPr>
                <a:endCxn id="34" idx="0"/>
              </p:cNvCxnSpPr>
              <p:nvPr/>
            </p:nvCxnSpPr>
            <p:spPr>
              <a:xfrm flipH="1">
                <a:off x="3767587" y="5875020"/>
                <a:ext cx="1119" cy="241671"/>
              </a:xfrm>
              <a:prstGeom prst="straightConnector1">
                <a:avLst/>
              </a:prstGeom>
              <a:noFill/>
              <a:ln w="6350" cap="flat" cmpd="sng" algn="ctr">
                <a:solidFill>
                  <a:sysClr val="windowText" lastClr="000000"/>
                </a:solidFill>
                <a:prstDash val="solid"/>
                <a:miter lim="800000"/>
                <a:tailEnd type="triangle"/>
              </a:ln>
              <a:effectLst/>
            </p:spPr>
          </p:cxnSp>
          <p:cxnSp>
            <p:nvCxnSpPr>
              <p:cNvPr id="31" name="Straight Arrow Connector 30">
                <a:extLst>
                  <a:ext uri="{FF2B5EF4-FFF2-40B4-BE49-F238E27FC236}">
                    <a16:creationId xmlns:a16="http://schemas.microsoft.com/office/drawing/2014/main" id="{436A050D-14BE-4A51-B420-414012A2D4C2}"/>
                  </a:ext>
                </a:extLst>
              </p:cNvPr>
              <p:cNvCxnSpPr/>
              <p:nvPr/>
            </p:nvCxnSpPr>
            <p:spPr>
              <a:xfrm flipV="1">
                <a:off x="1481587" y="4167770"/>
                <a:ext cx="0" cy="575163"/>
              </a:xfrm>
              <a:prstGeom prst="straightConnector1">
                <a:avLst/>
              </a:prstGeom>
              <a:noFill/>
              <a:ln w="6350" cap="flat" cmpd="sng" algn="ctr">
                <a:solidFill>
                  <a:sysClr val="windowText" lastClr="000000"/>
                </a:solidFill>
                <a:prstDash val="solid"/>
                <a:miter lim="800000"/>
                <a:tailEnd type="triangle"/>
              </a:ln>
              <a:effectLst/>
            </p:spPr>
          </p:cxnSp>
          <p:cxnSp>
            <p:nvCxnSpPr>
              <p:cNvPr id="32" name="Straight Connector 31">
                <a:extLst>
                  <a:ext uri="{FF2B5EF4-FFF2-40B4-BE49-F238E27FC236}">
                    <a16:creationId xmlns:a16="http://schemas.microsoft.com/office/drawing/2014/main" id="{B1C2AC71-6157-4D20-8CF5-745E6E742D56}"/>
                  </a:ext>
                </a:extLst>
              </p:cNvPr>
              <p:cNvCxnSpPr>
                <a:endCxn id="24" idx="1"/>
              </p:cNvCxnSpPr>
              <p:nvPr/>
            </p:nvCxnSpPr>
            <p:spPr>
              <a:xfrm>
                <a:off x="1481587" y="4742933"/>
                <a:ext cx="1142413" cy="154"/>
              </a:xfrm>
              <a:prstGeom prst="line">
                <a:avLst/>
              </a:prstGeom>
              <a:noFill/>
              <a:ln w="6350" cap="flat" cmpd="sng" algn="ctr">
                <a:solidFill>
                  <a:sysClr val="windowText" lastClr="000000"/>
                </a:solidFill>
                <a:prstDash val="solid"/>
                <a:miter lim="800000"/>
              </a:ln>
              <a:effectLst/>
            </p:spPr>
          </p:cxnSp>
          <p:sp>
            <p:nvSpPr>
              <p:cNvPr id="33" name="Rectangle 32">
                <a:extLst>
                  <a:ext uri="{FF2B5EF4-FFF2-40B4-BE49-F238E27FC236}">
                    <a16:creationId xmlns:a16="http://schemas.microsoft.com/office/drawing/2014/main" id="{39548FF1-51AC-4137-B9CA-EE6BD847BFF6}"/>
                  </a:ext>
                </a:extLst>
              </p:cNvPr>
              <p:cNvSpPr/>
              <p:nvPr/>
            </p:nvSpPr>
            <p:spPr>
              <a:xfrm>
                <a:off x="897079" y="3708325"/>
                <a:ext cx="1156008" cy="457200"/>
              </a:xfrm>
              <a:prstGeom prst="rect">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Oval 33">
                <a:extLst>
                  <a:ext uri="{FF2B5EF4-FFF2-40B4-BE49-F238E27FC236}">
                    <a16:creationId xmlns:a16="http://schemas.microsoft.com/office/drawing/2014/main" id="{AF0B01EF-C69D-4FBE-AE33-DDAF9A20F6CD}"/>
                  </a:ext>
                </a:extLst>
              </p:cNvPr>
              <p:cNvSpPr/>
              <p:nvPr/>
            </p:nvSpPr>
            <p:spPr>
              <a:xfrm>
                <a:off x="3310387" y="6116691"/>
                <a:ext cx="914400" cy="457200"/>
              </a:xfrm>
              <a:prstGeom prst="ellipse">
                <a:avLst/>
              </a:prstGeom>
              <a:noFill/>
              <a:ln w="63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35" name="Straight Arrow Connector 34">
                <a:extLst>
                  <a:ext uri="{FF2B5EF4-FFF2-40B4-BE49-F238E27FC236}">
                    <a16:creationId xmlns:a16="http://schemas.microsoft.com/office/drawing/2014/main" id="{11868D6D-4696-4F01-AC47-F9F4312B4285}"/>
                  </a:ext>
                </a:extLst>
              </p:cNvPr>
              <p:cNvCxnSpPr>
                <a:endCxn id="22" idx="1"/>
              </p:cNvCxnSpPr>
              <p:nvPr/>
            </p:nvCxnSpPr>
            <p:spPr>
              <a:xfrm flipV="1">
                <a:off x="1481587" y="2560237"/>
                <a:ext cx="1145353" cy="1374"/>
              </a:xfrm>
              <a:prstGeom prst="straightConnector1">
                <a:avLst/>
              </a:prstGeom>
              <a:noFill/>
              <a:ln w="6350" cap="flat" cmpd="sng" algn="ctr">
                <a:solidFill>
                  <a:sysClr val="windowText" lastClr="000000"/>
                </a:solidFill>
                <a:prstDash val="solid"/>
                <a:miter lim="800000"/>
                <a:tailEnd type="triangle"/>
              </a:ln>
              <a:effectLst/>
            </p:spPr>
          </p:cxnSp>
        </p:grpSp>
      </p:grpSp>
      <p:sp>
        <p:nvSpPr>
          <p:cNvPr id="2" name="Rectangle 1">
            <a:extLst>
              <a:ext uri="{FF2B5EF4-FFF2-40B4-BE49-F238E27FC236}">
                <a16:creationId xmlns:a16="http://schemas.microsoft.com/office/drawing/2014/main" id="{60F6EC32-FA5A-4085-ABE4-C338B5096854}"/>
              </a:ext>
            </a:extLst>
          </p:cNvPr>
          <p:cNvSpPr/>
          <p:nvPr/>
        </p:nvSpPr>
        <p:spPr>
          <a:xfrm>
            <a:off x="2390072" y="1171133"/>
            <a:ext cx="3778086" cy="369332"/>
          </a:xfrm>
          <a:prstGeom prst="rect">
            <a:avLst/>
          </a:prstGeom>
        </p:spPr>
        <p:txBody>
          <a:bodyPr wrap="none">
            <a:spAutoFit/>
          </a:bodyPr>
          <a:lstStyle/>
          <a:p>
            <a:r>
              <a:rPr lang="en-US" dirty="0"/>
              <a:t>Flowchart of gradient descent method</a:t>
            </a:r>
          </a:p>
        </p:txBody>
      </p:sp>
    </p:spTree>
    <p:extLst>
      <p:ext uri="{BB962C8B-B14F-4D97-AF65-F5344CB8AC3E}">
        <p14:creationId xmlns:p14="http://schemas.microsoft.com/office/powerpoint/2010/main" val="34891988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4462760"/>
          </a:xfrm>
          <a:prstGeom prst="rect">
            <a:avLst/>
          </a:prstGeom>
        </p:spPr>
        <p:txBody>
          <a:bodyPr wrap="square" anchor="t">
            <a:spAutoFit/>
          </a:bodyPr>
          <a:lstStyle/>
          <a:p>
            <a:r>
              <a:rPr lang="en-US" sz="2600" dirty="0">
                <a:ea typeface="+mn-lt"/>
                <a:cs typeface="+mn-lt"/>
              </a:rPr>
              <a:t>Further classification of optimization methods</a:t>
            </a:r>
          </a:p>
          <a:p>
            <a:endParaRPr lang="en-US" sz="2600" dirty="0">
              <a:solidFill>
                <a:srgbClr val="000000"/>
              </a:solidFill>
              <a:ea typeface="+mn-lt"/>
              <a:cs typeface="+mn-lt"/>
            </a:endParaRPr>
          </a:p>
          <a:p>
            <a:r>
              <a:rPr lang="en-US" sz="2600" dirty="0">
                <a:solidFill>
                  <a:srgbClr val="000000"/>
                </a:solidFill>
                <a:ea typeface="+mn-lt"/>
                <a:cs typeface="+mn-lt"/>
              </a:rPr>
              <a:t>Zero order methods – use objective function values only</a:t>
            </a:r>
          </a:p>
          <a:p>
            <a:endParaRPr lang="en-US" sz="2600" dirty="0">
              <a:ea typeface="+mn-lt"/>
              <a:cs typeface="+mn-lt"/>
            </a:endParaRPr>
          </a:p>
          <a:p>
            <a:r>
              <a:rPr lang="en-US" sz="2600" dirty="0">
                <a:ea typeface="+mn-lt"/>
                <a:cs typeface="+mn-lt"/>
              </a:rPr>
              <a:t>First-order methods – use objective function values and  first derivatives of objective function</a:t>
            </a:r>
          </a:p>
          <a:p>
            <a:endParaRPr lang="en-US" sz="2600" dirty="0">
              <a:ea typeface="+mn-lt"/>
              <a:cs typeface="+mn-lt"/>
            </a:endParaRPr>
          </a:p>
          <a:p>
            <a:r>
              <a:rPr lang="en-US" sz="2600" dirty="0">
                <a:ea typeface="+mn-lt"/>
                <a:cs typeface="+mn-lt"/>
              </a:rPr>
              <a:t>Second order methods – use objective function values  and second derivatives of objective </a:t>
            </a:r>
            <a:r>
              <a:rPr lang="en-US" sz="2600" dirty="0" err="1">
                <a:ea typeface="+mn-lt"/>
                <a:cs typeface="+mn-lt"/>
              </a:rPr>
              <a:t>funtion</a:t>
            </a:r>
            <a:endParaRPr lang="en-US" sz="2600" dirty="0">
              <a:ea typeface="+mn-lt"/>
              <a:cs typeface="+mn-lt"/>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54924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3436" y="493566"/>
            <a:ext cx="9444624" cy="646331"/>
          </a:xfrm>
          <a:prstGeom prst="rect">
            <a:avLst/>
          </a:prstGeom>
        </p:spPr>
        <p:txBody>
          <a:bodyPr wrap="square" anchor="t">
            <a:spAutoFit/>
          </a:bodyPr>
          <a:lstStyle/>
          <a:p>
            <a:r>
              <a:rPr lang="en-US" sz="3600" b="1" dirty="0"/>
              <a:t>Machine Learning(ML) Course Roadmap</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6B4F9F50-0B39-4DC3-8757-F9FE8326637D}"/>
              </a:ext>
            </a:extLst>
          </p:cNvPr>
          <p:cNvSpPr/>
          <p:nvPr/>
        </p:nvSpPr>
        <p:spPr>
          <a:xfrm>
            <a:off x="660400" y="1139897"/>
            <a:ext cx="4795520" cy="6001643"/>
          </a:xfrm>
          <a:prstGeom prst="rect">
            <a:avLst/>
          </a:prstGeom>
        </p:spPr>
        <p:txBody>
          <a:bodyPr wrap="square">
            <a:spAutoFit/>
          </a:bodyPr>
          <a:lstStyle/>
          <a:p>
            <a:r>
              <a:rPr lang="en-US" sz="2400" b="1" dirty="0"/>
              <a:t>Mathematics </a:t>
            </a:r>
          </a:p>
          <a:p>
            <a:r>
              <a:rPr lang="en-US" sz="1600" dirty="0"/>
              <a:t>Line equation </a:t>
            </a:r>
          </a:p>
          <a:p>
            <a:r>
              <a:rPr lang="en-US" sz="1600" dirty="0"/>
              <a:t>Solving systems of linear equations</a:t>
            </a:r>
          </a:p>
          <a:p>
            <a:r>
              <a:rPr lang="en-US" sz="1600" dirty="0"/>
              <a:t>Solving systems of linear inequalities</a:t>
            </a:r>
          </a:p>
          <a:p>
            <a:r>
              <a:rPr lang="en-US" sz="1600" dirty="0"/>
              <a:t>Linear models</a:t>
            </a:r>
          </a:p>
          <a:p>
            <a:r>
              <a:rPr lang="en-US" sz="1600" dirty="0"/>
              <a:t>Method of least squares</a:t>
            </a:r>
          </a:p>
          <a:p>
            <a:r>
              <a:rPr lang="en-US" sz="1600" dirty="0"/>
              <a:t>Computing derivatives</a:t>
            </a:r>
          </a:p>
          <a:p>
            <a:r>
              <a:rPr lang="en-US" sz="1600" dirty="0"/>
              <a:t>Generating random numbers</a:t>
            </a:r>
          </a:p>
          <a:p>
            <a:r>
              <a:rPr lang="en-US" sz="1600" dirty="0"/>
              <a:t>Bayes Theorem</a:t>
            </a:r>
          </a:p>
          <a:p>
            <a:r>
              <a:rPr lang="en-US" sz="1600" dirty="0"/>
              <a:t>Probabilistic modeling</a:t>
            </a:r>
          </a:p>
          <a:p>
            <a:r>
              <a:rPr lang="en-US" sz="1600" dirty="0"/>
              <a:t>Maximum Likelihood estimation</a:t>
            </a:r>
          </a:p>
          <a:p>
            <a:r>
              <a:rPr lang="en-US" sz="1600" dirty="0"/>
              <a:t>Least Squares</a:t>
            </a:r>
          </a:p>
          <a:p>
            <a:r>
              <a:rPr lang="en-US" sz="1600" dirty="0"/>
              <a:t>Maximum A Posterior estimation</a:t>
            </a:r>
          </a:p>
          <a:p>
            <a:r>
              <a:rPr lang="en-US" sz="1600" dirty="0"/>
              <a:t>Exponent, logarithm, Logit function, sigmoid function</a:t>
            </a:r>
          </a:p>
          <a:p>
            <a:r>
              <a:rPr lang="en-US" sz="1600" dirty="0"/>
              <a:t>Partial differential equations</a:t>
            </a:r>
          </a:p>
          <a:p>
            <a:endParaRPr lang="en-US" sz="1600" dirty="0"/>
          </a:p>
          <a:p>
            <a:r>
              <a:rPr lang="en-US" sz="2400" b="1" dirty="0"/>
              <a:t>Applications </a:t>
            </a:r>
          </a:p>
          <a:p>
            <a:r>
              <a:rPr lang="en-US" sz="1600" dirty="0"/>
              <a:t>Classification vs regression</a:t>
            </a:r>
          </a:p>
          <a:p>
            <a:r>
              <a:rPr lang="en-US" sz="1600" dirty="0"/>
              <a:t>Linear Regression</a:t>
            </a:r>
          </a:p>
          <a:p>
            <a:r>
              <a:rPr lang="en-US" sz="1600" dirty="0"/>
              <a:t>Logistic Regression</a:t>
            </a:r>
          </a:p>
          <a:p>
            <a:r>
              <a:rPr lang="en-US" sz="1600" dirty="0"/>
              <a:t>Feed Forward Neural Networks</a:t>
            </a:r>
          </a:p>
          <a:p>
            <a:r>
              <a:rPr lang="en-US" sz="1600" dirty="0"/>
              <a:t>K-means clustering</a:t>
            </a:r>
          </a:p>
          <a:p>
            <a:endParaRPr lang="en-US" sz="1600" dirty="0"/>
          </a:p>
        </p:txBody>
      </p:sp>
      <p:sp>
        <p:nvSpPr>
          <p:cNvPr id="5" name="Rectangle 4">
            <a:extLst>
              <a:ext uri="{FF2B5EF4-FFF2-40B4-BE49-F238E27FC236}">
                <a16:creationId xmlns:a16="http://schemas.microsoft.com/office/drawing/2014/main" id="{3F4672E8-A4A3-49B7-A8D4-5073D25B5C05}"/>
              </a:ext>
            </a:extLst>
          </p:cNvPr>
          <p:cNvSpPr/>
          <p:nvPr/>
        </p:nvSpPr>
        <p:spPr>
          <a:xfrm>
            <a:off x="6096000" y="1534775"/>
            <a:ext cx="6096000" cy="6309420"/>
          </a:xfrm>
          <a:prstGeom prst="rect">
            <a:avLst/>
          </a:prstGeom>
        </p:spPr>
        <p:txBody>
          <a:bodyPr>
            <a:spAutoFit/>
          </a:bodyPr>
          <a:lstStyle/>
          <a:p>
            <a:r>
              <a:rPr lang="en-US" sz="2400" b="1" dirty="0"/>
              <a:t>Mathematics </a:t>
            </a:r>
          </a:p>
          <a:p>
            <a:r>
              <a:rPr lang="en-US" sz="1600" dirty="0"/>
              <a:t>Lines, Planes, Normal Vectors</a:t>
            </a:r>
          </a:p>
          <a:p>
            <a:r>
              <a:rPr lang="en-US" sz="1600" dirty="0"/>
              <a:t>Liner Programming, Primal and Dual programs</a:t>
            </a:r>
          </a:p>
          <a:p>
            <a:endParaRPr lang="en-US" dirty="0"/>
          </a:p>
          <a:p>
            <a:r>
              <a:rPr lang="en-US" sz="2400" b="1" dirty="0"/>
              <a:t>Applications </a:t>
            </a:r>
          </a:p>
          <a:p>
            <a:r>
              <a:rPr lang="en-US" sz="1600" dirty="0"/>
              <a:t>Linear Support Vector Machine </a:t>
            </a:r>
          </a:p>
          <a:p>
            <a:r>
              <a:rPr lang="en-US" sz="1600" dirty="0"/>
              <a:t>Support Vector Machines with Kernel</a:t>
            </a:r>
          </a:p>
          <a:p>
            <a:r>
              <a:rPr lang="en-US" sz="1600" dirty="0"/>
              <a:t>Convolutional Neural Networks for image recognition</a:t>
            </a:r>
          </a:p>
          <a:p>
            <a:endParaRPr lang="en-US" sz="1600" dirty="0"/>
          </a:p>
          <a:p>
            <a:r>
              <a:rPr lang="en-US" sz="2400" b="1" dirty="0"/>
              <a:t>Linguistics </a:t>
            </a:r>
          </a:p>
          <a:p>
            <a:r>
              <a:rPr lang="en-US" sz="1600" dirty="0"/>
              <a:t>Fuzzy sets, linguistic variables, fuzzy logic</a:t>
            </a:r>
          </a:p>
          <a:p>
            <a:r>
              <a:rPr lang="en-US" sz="1600" dirty="0"/>
              <a:t>Natural Language Processing applications</a:t>
            </a:r>
          </a:p>
          <a:p>
            <a:endParaRPr lang="en-US" sz="1600" dirty="0"/>
          </a:p>
          <a:p>
            <a:r>
              <a:rPr lang="en-US" sz="2400" b="1" dirty="0"/>
              <a:t>Tools</a:t>
            </a:r>
          </a:p>
          <a:p>
            <a:r>
              <a:rPr lang="en-US" sz="1600" dirty="0"/>
              <a:t>Python, </a:t>
            </a:r>
            <a:r>
              <a:rPr lang="en-US" sz="1600" dirty="0" err="1"/>
              <a:t>Scipy</a:t>
            </a:r>
            <a:r>
              <a:rPr lang="en-US" sz="1600" dirty="0"/>
              <a:t>, </a:t>
            </a:r>
            <a:r>
              <a:rPr lang="en-US" sz="1600" dirty="0" err="1"/>
              <a:t>Numpy</a:t>
            </a:r>
            <a:r>
              <a:rPr lang="en-US" sz="1600" dirty="0"/>
              <a:t>, </a:t>
            </a:r>
            <a:r>
              <a:rPr lang="en-US" sz="1600" dirty="0" err="1"/>
              <a:t>Matplotlib</a:t>
            </a:r>
            <a:r>
              <a:rPr lang="en-US" sz="1600" dirty="0"/>
              <a:t>, </a:t>
            </a:r>
          </a:p>
          <a:p>
            <a:r>
              <a:rPr lang="en-US" sz="1600" dirty="0" err="1"/>
              <a:t>Scikit</a:t>
            </a:r>
            <a:r>
              <a:rPr lang="en-US" sz="1600" dirty="0"/>
              <a:t>-learn, </a:t>
            </a:r>
            <a:r>
              <a:rPr lang="en-US" sz="1600" dirty="0" err="1"/>
              <a:t>Keras</a:t>
            </a:r>
            <a:r>
              <a:rPr lang="en-US" sz="1600" dirty="0"/>
              <a:t>, </a:t>
            </a:r>
            <a:r>
              <a:rPr lang="en-US" sz="1600" dirty="0" err="1"/>
              <a:t>Tensorflow</a:t>
            </a:r>
            <a:r>
              <a:rPr lang="en-US" sz="1600" dirty="0"/>
              <a:t>, </a:t>
            </a:r>
            <a:r>
              <a:rPr lang="en-US" sz="1600" dirty="0" err="1"/>
              <a:t>SymPy</a:t>
            </a:r>
            <a:r>
              <a:rPr lang="en-US" sz="1600" dirty="0"/>
              <a:t>, </a:t>
            </a:r>
            <a:r>
              <a:rPr lang="en-US" sz="1600" dirty="0" err="1"/>
              <a:t>AlgoPy</a:t>
            </a:r>
            <a:endParaRPr lang="en-US" sz="1600" dirty="0"/>
          </a:p>
          <a:p>
            <a:r>
              <a:rPr lang="en-US" sz="2400" b="1" dirty="0"/>
              <a:t> </a:t>
            </a:r>
          </a:p>
          <a:p>
            <a:endParaRPr lang="en-US" dirty="0"/>
          </a:p>
          <a:p>
            <a:br>
              <a:rPr lang="en-US" dirty="0"/>
            </a:br>
            <a:endParaRPr lang="en-US" dirty="0">
              <a:solidFill>
                <a:srgbClr val="000000"/>
              </a:solidFill>
              <a:cs typeface="Calibri" panose="020F0502020204030204"/>
            </a:endParaRPr>
          </a:p>
          <a:p>
            <a:endParaRPr lang="en-US" dirty="0"/>
          </a:p>
          <a:p>
            <a:endParaRPr lang="en-US" dirty="0"/>
          </a:p>
        </p:txBody>
      </p:sp>
    </p:spTree>
    <p:extLst>
      <p:ext uri="{BB962C8B-B14F-4D97-AF65-F5344CB8AC3E}">
        <p14:creationId xmlns:p14="http://schemas.microsoft.com/office/powerpoint/2010/main" val="29286025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262979"/>
          </a:xfrm>
          <a:prstGeom prst="rect">
            <a:avLst/>
          </a:prstGeom>
        </p:spPr>
        <p:txBody>
          <a:bodyPr wrap="square" anchor="t">
            <a:spAutoFit/>
          </a:bodyPr>
          <a:lstStyle/>
          <a:p>
            <a:r>
              <a:rPr lang="en-US" sz="2600" dirty="0">
                <a:ea typeface="+mn-lt"/>
                <a:cs typeface="+mn-lt"/>
              </a:rPr>
              <a:t>Heuristic methods </a:t>
            </a:r>
            <a:r>
              <a:rPr lang="en-US" sz="2600" dirty="0">
                <a:solidFill>
                  <a:srgbClr val="000000"/>
                </a:solidFill>
                <a:ea typeface="+mn-lt"/>
                <a:cs typeface="+mn-lt"/>
              </a:rPr>
              <a:t>– use objective function values only</a:t>
            </a:r>
          </a:p>
          <a:p>
            <a:endParaRPr lang="en-US" sz="2600" dirty="0">
              <a:ea typeface="+mn-lt"/>
              <a:cs typeface="+mn-lt"/>
            </a:endParaRPr>
          </a:p>
          <a:p>
            <a:r>
              <a:rPr lang="en-US" sz="2600" dirty="0">
                <a:solidFill>
                  <a:srgbClr val="000000"/>
                </a:solidFill>
                <a:cs typeface="Calibri" panose="020F0502020204030204"/>
              </a:rPr>
              <a:t>These methods are used to optimize non-smooth non convex functions. It is not guaranteed that the optimal point is found. Rather, given possible solution, these methods improve it.</a:t>
            </a:r>
          </a:p>
          <a:p>
            <a:endParaRPr lang="en-US" sz="2600" dirty="0">
              <a:solidFill>
                <a:srgbClr val="000000"/>
              </a:solidFill>
              <a:cs typeface="Calibri" panose="020F0502020204030204"/>
            </a:endParaRPr>
          </a:p>
          <a:p>
            <a:r>
              <a:rPr lang="en-US" sz="2600" dirty="0" err="1">
                <a:solidFill>
                  <a:srgbClr val="000000"/>
                </a:solidFill>
                <a:cs typeface="Calibri" panose="020F0502020204030204"/>
              </a:rPr>
              <a:t>Examples:Genetic</a:t>
            </a:r>
            <a:r>
              <a:rPr lang="en-US" sz="2600" dirty="0">
                <a:solidFill>
                  <a:srgbClr val="000000"/>
                </a:solidFill>
                <a:cs typeface="Calibri" panose="020F0502020204030204"/>
              </a:rPr>
              <a:t> algorithms, Particle Swarm Optimization, Ant Colony Optimization, </a:t>
            </a:r>
            <a:r>
              <a:rPr lang="en-US" sz="2600" dirty="0" err="1">
                <a:solidFill>
                  <a:srgbClr val="000000"/>
                </a:solidFill>
                <a:cs typeface="Calibri" panose="020F0502020204030204"/>
              </a:rPr>
              <a:t>Tabu</a:t>
            </a:r>
            <a:r>
              <a:rPr lang="en-US" sz="2600" dirty="0">
                <a:solidFill>
                  <a:srgbClr val="000000"/>
                </a:solidFill>
                <a:cs typeface="Calibri" panose="020F0502020204030204"/>
              </a:rPr>
              <a:t> Search, Random search, Covariance Matrix Adaptation Evolution Strategy, </a:t>
            </a:r>
          </a:p>
          <a:p>
            <a:r>
              <a:rPr lang="en-US" sz="2600" dirty="0">
                <a:solidFill>
                  <a:srgbClr val="000000"/>
                </a:solidFill>
                <a:cs typeface="Calibri" panose="020F0502020204030204"/>
              </a:rPr>
              <a:t>Differential Evolution, Simulated Annealing</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9019687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6124754"/>
          </a:xfrm>
          <a:prstGeom prst="rect">
            <a:avLst/>
          </a:prstGeom>
        </p:spPr>
        <p:txBody>
          <a:bodyPr wrap="square" anchor="t">
            <a:spAutoFit/>
          </a:bodyPr>
          <a:lstStyle/>
          <a:p>
            <a:r>
              <a:rPr lang="en-US" sz="2600" dirty="0">
                <a:ea typeface="+mn-lt"/>
                <a:cs typeface="+mn-lt"/>
              </a:rPr>
              <a:t>One type of heuristic methods for optimization – </a:t>
            </a:r>
            <a:r>
              <a:rPr lang="en-US" sz="2600" i="1" dirty="0">
                <a:ea typeface="+mn-lt"/>
                <a:cs typeface="+mn-lt"/>
              </a:rPr>
              <a:t>evolutionary algorithm</a:t>
            </a:r>
          </a:p>
          <a:p>
            <a:r>
              <a:rPr lang="en-US" sz="2400" dirty="0"/>
              <a:t>Evolutionary algorithms are iterative optimization methods. Evolutionary algorithms resemble evolution processes in nature. These algorithms are population-based algorithms. This means that the search process starts with a set of points (individuals) usually generated randomly. This is an initial population of individuals. On each iteration a fitting values of all individuals are computed. Fitness function is indeed an objective function for optimization. According to certain rules of selection the individuals for the next generation are produced. Rules of selection ae different in each evolutionary algorithm and very often are defined in terms of this special process. </a:t>
            </a: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4402875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90072" y="393359"/>
            <a:ext cx="6830716" cy="707886"/>
          </a:xfrm>
          <a:prstGeom prst="rect">
            <a:avLst/>
          </a:prstGeom>
        </p:spPr>
        <p:txBody>
          <a:bodyPr wrap="none" anchor="t">
            <a:spAutoFit/>
          </a:bodyPr>
          <a:lstStyle/>
          <a:p>
            <a:r>
              <a:rPr lang="en-US" sz="4000" dirty="0">
                <a:solidFill>
                  <a:prstClr val="black"/>
                </a:solidFill>
                <a:latin typeface="Lucida Sans Unicode"/>
                <a:cs typeface="Lucida Sans Unicode"/>
              </a:rPr>
              <a:t>Mathematical optimization</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695635" y="1101245"/>
            <a:ext cx="8123067" cy="5386090"/>
          </a:xfrm>
          <a:prstGeom prst="rect">
            <a:avLst/>
          </a:prstGeom>
        </p:spPr>
        <p:txBody>
          <a:bodyPr wrap="square" anchor="t">
            <a:spAutoFit/>
          </a:bodyPr>
          <a:lstStyle/>
          <a:p>
            <a:r>
              <a:rPr lang="en-US" sz="2600" dirty="0">
                <a:ea typeface="+mn-lt"/>
                <a:cs typeface="+mn-lt"/>
              </a:rPr>
              <a:t>Genetic Algorithm</a:t>
            </a:r>
          </a:p>
          <a:p>
            <a:r>
              <a:rPr lang="en-US" dirty="0"/>
              <a:t>rules of selection are defined using terminology of genetics:</a:t>
            </a:r>
          </a:p>
          <a:p>
            <a:endParaRPr lang="en-US" dirty="0"/>
          </a:p>
          <a:p>
            <a:r>
              <a:rPr lang="en-US" dirty="0"/>
              <a:t> individuals are represented by genes, and each gene is a collection of chromosomes.  Rules of crossover and mutation in genetics become rules of selecting points for the next iteration of the algorithm. </a:t>
            </a:r>
          </a:p>
          <a:p>
            <a:r>
              <a:rPr lang="en-US" dirty="0"/>
              <a:t>This is an example of genetic rules: </a:t>
            </a:r>
          </a:p>
          <a:p>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E6BD9571-66B6-4656-91CC-C6E379FABF70}"/>
              </a:ext>
            </a:extLst>
          </p:cNvPr>
          <p:cNvPicPr>
            <a:picLocks noChangeAspect="1"/>
          </p:cNvPicPr>
          <p:nvPr/>
        </p:nvPicPr>
        <p:blipFill>
          <a:blip r:embed="rId2"/>
          <a:stretch>
            <a:fillRect/>
          </a:stretch>
        </p:blipFill>
        <p:spPr>
          <a:xfrm>
            <a:off x="1897626" y="3429000"/>
            <a:ext cx="6332435" cy="3012868"/>
          </a:xfrm>
          <a:prstGeom prst="rect">
            <a:avLst/>
          </a:prstGeom>
        </p:spPr>
      </p:pic>
    </p:spTree>
    <p:extLst>
      <p:ext uri="{BB962C8B-B14F-4D97-AF65-F5344CB8AC3E}">
        <p14:creationId xmlns:p14="http://schemas.microsoft.com/office/powerpoint/2010/main" val="8444263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171307" y="914632"/>
            <a:ext cx="8123067" cy="4647426"/>
          </a:xfrm>
          <a:prstGeom prst="rect">
            <a:avLst/>
          </a:prstGeom>
        </p:spPr>
        <p:txBody>
          <a:bodyPr wrap="square" anchor="t">
            <a:spAutoFit/>
          </a:bodyPr>
          <a:lstStyle/>
          <a:p>
            <a:r>
              <a:rPr lang="en-US" sz="2600" dirty="0">
                <a:ea typeface="+mn-lt"/>
                <a:cs typeface="+mn-lt"/>
              </a:rPr>
              <a:t>Supervised methods:</a:t>
            </a:r>
          </a:p>
          <a:p>
            <a:r>
              <a:rPr lang="en-US" sz="2600" dirty="0">
                <a:ea typeface="+mn-lt"/>
                <a:cs typeface="+mn-lt"/>
              </a:rPr>
              <a:t>Divide the dataset into training set and testing set</a:t>
            </a:r>
          </a:p>
          <a:p>
            <a:r>
              <a:rPr lang="en-US" sz="2600" dirty="0">
                <a:ea typeface="+mn-lt"/>
                <a:cs typeface="+mn-lt"/>
              </a:rPr>
              <a:t>Train the model with training data</a:t>
            </a:r>
          </a:p>
          <a:p>
            <a:r>
              <a:rPr lang="en-US" sz="2600" dirty="0">
                <a:ea typeface="+mn-lt"/>
                <a:cs typeface="+mn-lt"/>
              </a:rPr>
              <a:t>Check the performance on the test data</a:t>
            </a:r>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87048B8B-E78C-4D9B-98A0-415909D38DDB}"/>
              </a:ext>
            </a:extLst>
          </p:cNvPr>
          <p:cNvPicPr>
            <a:picLocks noChangeAspect="1"/>
          </p:cNvPicPr>
          <p:nvPr/>
        </p:nvPicPr>
        <p:blipFill>
          <a:blip r:embed="rId2"/>
          <a:stretch>
            <a:fillRect/>
          </a:stretch>
        </p:blipFill>
        <p:spPr>
          <a:xfrm>
            <a:off x="2171307" y="2787952"/>
            <a:ext cx="6646123" cy="3736292"/>
          </a:xfrm>
          <a:prstGeom prst="rect">
            <a:avLst/>
          </a:prstGeom>
        </p:spPr>
      </p:pic>
    </p:spTree>
    <p:extLst>
      <p:ext uri="{BB962C8B-B14F-4D97-AF65-F5344CB8AC3E}">
        <p14:creationId xmlns:p14="http://schemas.microsoft.com/office/powerpoint/2010/main" val="2917243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615821" y="914632"/>
            <a:ext cx="9678554" cy="3570208"/>
          </a:xfrm>
          <a:prstGeom prst="rect">
            <a:avLst/>
          </a:prstGeom>
        </p:spPr>
        <p:txBody>
          <a:bodyPr wrap="square" anchor="t">
            <a:spAutoFit/>
          </a:bodyPr>
          <a:lstStyle/>
          <a:p>
            <a:r>
              <a:rPr lang="en-US" sz="1600" b="1" dirty="0">
                <a:ea typeface="+mn-lt"/>
                <a:cs typeface="+mn-lt"/>
              </a:rPr>
              <a:t>Divide data into training and testing set.</a:t>
            </a:r>
          </a:p>
          <a:p>
            <a:r>
              <a:rPr lang="en-US" dirty="0" err="1"/>
              <a:t>sklearn.model_selection.train_test_split</a:t>
            </a:r>
            <a:r>
              <a:rPr lang="en-US" dirty="0"/>
              <a:t>(*arrays, </a:t>
            </a:r>
            <a:r>
              <a:rPr lang="en-US" dirty="0" err="1"/>
              <a:t>test_size</a:t>
            </a:r>
            <a:r>
              <a:rPr lang="en-US" dirty="0"/>
              <a:t>=None, </a:t>
            </a:r>
            <a:r>
              <a:rPr lang="en-US" dirty="0" err="1"/>
              <a:t>train_size</a:t>
            </a:r>
            <a:r>
              <a:rPr lang="en-US" dirty="0"/>
              <a:t>=None, </a:t>
            </a:r>
            <a:r>
              <a:rPr lang="en-US" dirty="0" err="1"/>
              <a:t>random_state</a:t>
            </a:r>
            <a:r>
              <a:rPr lang="en-US" dirty="0"/>
              <a:t>=None, shuffle=True, stratify=None)[source]¶</a:t>
            </a:r>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EE5FF1F6-4243-42DA-9CE9-65656659F8B4}"/>
              </a:ext>
            </a:extLst>
          </p:cNvPr>
          <p:cNvPicPr>
            <a:picLocks noChangeAspect="1"/>
          </p:cNvPicPr>
          <p:nvPr/>
        </p:nvPicPr>
        <p:blipFill>
          <a:blip r:embed="rId2"/>
          <a:stretch>
            <a:fillRect/>
          </a:stretch>
        </p:blipFill>
        <p:spPr>
          <a:xfrm>
            <a:off x="1719263" y="1862479"/>
            <a:ext cx="6752934" cy="4858687"/>
          </a:xfrm>
          <a:prstGeom prst="rect">
            <a:avLst/>
          </a:prstGeom>
        </p:spPr>
      </p:pic>
    </p:spTree>
    <p:extLst>
      <p:ext uri="{BB962C8B-B14F-4D97-AF65-F5344CB8AC3E}">
        <p14:creationId xmlns:p14="http://schemas.microsoft.com/office/powerpoint/2010/main" val="27780578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35815" y="676149"/>
            <a:ext cx="9678554" cy="3570208"/>
          </a:xfrm>
          <a:prstGeom prst="rect">
            <a:avLst/>
          </a:prstGeom>
        </p:spPr>
        <p:txBody>
          <a:bodyPr wrap="square" anchor="t">
            <a:spAutoFit/>
          </a:bodyPr>
          <a:lstStyle/>
          <a:p>
            <a:pPr algn="ctr"/>
            <a:r>
              <a:rPr lang="en-US" sz="1600" b="0" i="0" dirty="0">
                <a:solidFill>
                  <a:srgbClr val="212529"/>
                </a:solidFill>
                <a:effectLst/>
                <a:latin typeface="-apple-system"/>
              </a:rPr>
              <a:t>Metrics and scoring: quantifying the quality of predictions</a:t>
            </a:r>
          </a:p>
          <a:p>
            <a:pPr algn="ctr"/>
            <a:r>
              <a:rPr lang="en-US" sz="1600" dirty="0">
                <a:hlinkClick r:id="rId2"/>
              </a:rPr>
              <a:t>3.3. Metrics and scoring: quantifying the quality of predictions — scikit-learn 0.24.2 documentation</a:t>
            </a:r>
            <a:endParaRPr lang="en-US" sz="1600" dirty="0">
              <a:solidFill>
                <a:srgbClr val="212529"/>
              </a:solidFill>
              <a:latin typeface="-apple-system"/>
            </a:endParaRPr>
          </a:p>
          <a:p>
            <a:pPr algn="ctr"/>
            <a:endParaRPr lang="en-US" sz="1600" b="0" i="0" dirty="0">
              <a:solidFill>
                <a:srgbClr val="212529"/>
              </a:solidFill>
              <a:effectLst/>
              <a:latin typeface="-apple-system"/>
            </a:endParaRPr>
          </a:p>
          <a:p>
            <a:r>
              <a:rPr lang="en-US" sz="2800" b="0" i="0" dirty="0">
                <a:solidFill>
                  <a:srgbClr val="212529"/>
                </a:solidFill>
                <a:effectLst/>
                <a:latin typeface="-apple-system"/>
              </a:rPr>
              <a:t>Regression - R² score, the coefficient of determination</a:t>
            </a:r>
          </a:p>
          <a:p>
            <a:endParaRPr lang="en-US" sz="2000" dirty="0">
              <a:solidFill>
                <a:srgbClr val="212529"/>
              </a:solidFill>
              <a:latin typeface="-apple-system"/>
            </a:endParaRPr>
          </a:p>
          <a:p>
            <a:r>
              <a:rPr lang="en-US" sz="2800" b="0" i="0" dirty="0">
                <a:solidFill>
                  <a:srgbClr val="212529"/>
                </a:solidFill>
                <a:effectLst/>
                <a:latin typeface="-apple-system"/>
              </a:rPr>
              <a:t>Classification – confusion matrix</a:t>
            </a:r>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0C2616FD-10E7-436A-BEE1-5A63BDE0AE41}"/>
              </a:ext>
            </a:extLst>
          </p:cNvPr>
          <p:cNvPicPr>
            <a:picLocks noChangeAspect="1"/>
          </p:cNvPicPr>
          <p:nvPr/>
        </p:nvPicPr>
        <p:blipFill>
          <a:blip r:embed="rId3"/>
          <a:stretch>
            <a:fillRect/>
          </a:stretch>
        </p:blipFill>
        <p:spPr>
          <a:xfrm>
            <a:off x="6096000" y="2461253"/>
            <a:ext cx="4903152" cy="3935425"/>
          </a:xfrm>
          <a:prstGeom prst="rect">
            <a:avLst/>
          </a:prstGeom>
        </p:spPr>
      </p:pic>
    </p:spTree>
    <p:extLst>
      <p:ext uri="{BB962C8B-B14F-4D97-AF65-F5344CB8AC3E}">
        <p14:creationId xmlns:p14="http://schemas.microsoft.com/office/powerpoint/2010/main" val="32441168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2488" y="62189"/>
            <a:ext cx="10974479" cy="707886"/>
          </a:xfrm>
          <a:prstGeom prst="rect">
            <a:avLst/>
          </a:prstGeom>
        </p:spPr>
        <p:txBody>
          <a:bodyPr wrap="none" anchor="t">
            <a:spAutoFit/>
          </a:bodyPr>
          <a:lstStyle/>
          <a:p>
            <a:r>
              <a:rPr lang="en-US" sz="4000" dirty="0">
                <a:solidFill>
                  <a:prstClr val="black"/>
                </a:solidFill>
                <a:latin typeface="Lucida Sans Unicode"/>
                <a:cs typeface="Lucida Sans Unicode"/>
              </a:rPr>
              <a:t>Estimating the performance of ML methods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2171307" y="914632"/>
            <a:ext cx="8123067" cy="3847207"/>
          </a:xfrm>
          <a:prstGeom prst="rect">
            <a:avLst/>
          </a:prstGeom>
        </p:spPr>
        <p:txBody>
          <a:bodyPr wrap="square" anchor="t">
            <a:spAutoFit/>
          </a:bodyPr>
          <a:lstStyle/>
          <a:p>
            <a:r>
              <a:rPr lang="en-US" sz="2600" dirty="0">
                <a:ea typeface="+mn-lt"/>
                <a:cs typeface="+mn-lt"/>
              </a:rPr>
              <a:t>Unsupervised methods – no  labels:</a:t>
            </a:r>
          </a:p>
          <a:p>
            <a:endParaRPr lang="en-US" dirty="0"/>
          </a:p>
          <a:p>
            <a:endParaRPr lang="en-US" dirty="0"/>
          </a:p>
          <a:p>
            <a:endParaRPr lang="en-US" dirty="0"/>
          </a:p>
          <a:p>
            <a:endParaRPr lang="en-US" dirty="0"/>
          </a:p>
          <a:p>
            <a:endParaRPr lang="en-US" dirty="0"/>
          </a:p>
          <a:p>
            <a:endParaRPr lang="en-US" dirty="0"/>
          </a:p>
          <a:p>
            <a:endParaRPr lang="en-US" sz="2600" dirty="0">
              <a:solidFill>
                <a:srgbClr val="000000"/>
              </a:solidFill>
              <a:ea typeface="+mn-lt"/>
              <a:cs typeface="+mn-lt"/>
            </a:endParaRPr>
          </a:p>
          <a:p>
            <a:endParaRPr lang="en-US" sz="2600" dirty="0">
              <a:solidFill>
                <a:srgbClr val="000000"/>
              </a:solidFill>
              <a:cs typeface="Calibri" panose="020F0502020204030204"/>
            </a:endParaRP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C1BDB4E1-AAFE-4E4E-A478-C71D4861ED7C}"/>
              </a:ext>
            </a:extLst>
          </p:cNvPr>
          <p:cNvPicPr>
            <a:picLocks noChangeAspect="1"/>
          </p:cNvPicPr>
          <p:nvPr/>
        </p:nvPicPr>
        <p:blipFill>
          <a:blip r:embed="rId2"/>
          <a:stretch>
            <a:fillRect/>
          </a:stretch>
        </p:blipFill>
        <p:spPr>
          <a:xfrm>
            <a:off x="1607586" y="1386179"/>
            <a:ext cx="8283801" cy="4632066"/>
          </a:xfrm>
          <a:prstGeom prst="rect">
            <a:avLst/>
          </a:prstGeom>
        </p:spPr>
      </p:pic>
    </p:spTree>
    <p:extLst>
      <p:ext uri="{BB962C8B-B14F-4D97-AF65-F5344CB8AC3E}">
        <p14:creationId xmlns:p14="http://schemas.microsoft.com/office/powerpoint/2010/main" val="1333830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92904" y="39628"/>
            <a:ext cx="4224233" cy="707886"/>
          </a:xfrm>
          <a:prstGeom prst="rect">
            <a:avLst/>
          </a:prstGeom>
        </p:spPr>
        <p:txBody>
          <a:bodyPr wrap="none" anchor="t">
            <a:spAutoFit/>
          </a:bodyPr>
          <a:lstStyle/>
          <a:p>
            <a:r>
              <a:rPr lang="en-US" sz="4000" dirty="0">
                <a:solidFill>
                  <a:prstClr val="black"/>
                </a:solidFill>
                <a:latin typeface="Lucida Sans Unicode"/>
                <a:cs typeface="Lucida Sans Unicode"/>
              </a:rPr>
              <a:t>Books and Links</a:t>
            </a:r>
            <a:endParaRPr lang="en-US" sz="40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19743" y="486533"/>
            <a:ext cx="11952514" cy="6547946"/>
          </a:xfrm>
          <a:prstGeom prst="rect">
            <a:avLst/>
          </a:prstGeom>
        </p:spPr>
        <p:txBody>
          <a:bodyPr wrap="square" anchor="t">
            <a:spAutoFit/>
          </a:bodyPr>
          <a:lstStyle/>
          <a:p>
            <a:r>
              <a:rPr lang="en-US" sz="2000" b="1" dirty="0"/>
              <a:t>Mathematics for machine learning</a:t>
            </a:r>
          </a:p>
          <a:p>
            <a:r>
              <a:rPr lang="en-US" sz="1400" b="1" dirty="0">
                <a:solidFill>
                  <a:schemeClr val="accent5"/>
                </a:solidFill>
              </a:rPr>
              <a:t>https://mml-book.github.io/book/mml-book.pdf</a:t>
            </a:r>
          </a:p>
          <a:p>
            <a:r>
              <a:rPr lang="en-US" altLang="en-US" sz="2000" b="1" dirty="0">
                <a:solidFill>
                  <a:srgbClr val="000000"/>
                </a:solidFill>
                <a:cs typeface="Calibri" panose="020F0502020204030204"/>
              </a:rPr>
              <a:t>Machine Learning in Finance</a:t>
            </a:r>
          </a:p>
          <a:p>
            <a:r>
              <a:rPr lang="en-US" altLang="en-US" sz="1400" b="1" dirty="0">
                <a:solidFill>
                  <a:srgbClr val="000000"/>
                </a:solidFill>
                <a:cs typeface="Calibri" panose="020F0502020204030204"/>
                <a:hlinkClick r:id="rId2"/>
              </a:rPr>
              <a:t>https://www.google.com/books/edition/Machine_Learning_in_Finance/0pruDwAAQBAJ?hl=en&amp;gbpv=1&amp;printsec=frontcover</a:t>
            </a:r>
            <a:endParaRPr lang="en-US" altLang="en-US" sz="1400" b="1" dirty="0">
              <a:solidFill>
                <a:srgbClr val="000000"/>
              </a:solidFill>
              <a:cs typeface="Calibri" panose="020F0502020204030204"/>
            </a:endParaRPr>
          </a:p>
          <a:p>
            <a:r>
              <a:rPr lang="en-US" sz="2000" b="1" i="0" dirty="0">
                <a:solidFill>
                  <a:srgbClr val="333333"/>
                </a:solidFill>
                <a:effectLst/>
                <a:latin typeface="Optimum"/>
              </a:rPr>
              <a:t>Introduction to Computation and Programming Using Python, second edition: With Application to Understanding Data </a:t>
            </a:r>
          </a:p>
          <a:p>
            <a:r>
              <a:rPr lang="en-US" sz="1400" b="0" i="0" u="sng" dirty="0">
                <a:solidFill>
                  <a:srgbClr val="0088CC"/>
                </a:solidFill>
                <a:effectLst/>
                <a:latin typeface="Optimum"/>
                <a:hlinkClick r:id="rId3"/>
              </a:rPr>
              <a:t>https://www.amazon.com/Introduction-Computation-Programming-Using-Python/dp/0262529629/ref=mp_s_a_1_1?dchild=1&amp;keywords=john+guttag&amp;qid=1603489306&amp;sr=8-1</a:t>
            </a:r>
            <a:endParaRPr lang="en-US" altLang="en-US" sz="1400" b="1" dirty="0">
              <a:solidFill>
                <a:srgbClr val="000000"/>
              </a:solidFill>
              <a:cs typeface="Calibri" panose="020F0502020204030204"/>
            </a:endParaRPr>
          </a:p>
          <a:p>
            <a:r>
              <a:rPr lang="en-US" altLang="en-US" sz="2000" b="1" dirty="0">
                <a:solidFill>
                  <a:srgbClr val="000000"/>
                </a:solidFill>
                <a:cs typeface="Calibri" panose="020F0502020204030204"/>
              </a:rPr>
              <a:t>Clever Algorithms</a:t>
            </a:r>
          </a:p>
          <a:p>
            <a:r>
              <a:rPr lang="en-US" altLang="en-US" sz="1400" b="1" dirty="0">
                <a:solidFill>
                  <a:srgbClr val="000000"/>
                </a:solidFill>
                <a:cs typeface="Calibri" panose="020F0502020204030204"/>
                <a:hlinkClick r:id="rId4"/>
              </a:rPr>
              <a:t>https://doc.lagout.org/science/0_Computer%20Science/2_Algorithms/Clever%20Algorithms_%20Nature-Inspired%20Programming%20Recipes%20%5BBrownlee%202012-06-15%5D.pdf</a:t>
            </a:r>
            <a:endParaRPr lang="en-US" altLang="en-US" sz="1400" b="1" dirty="0">
              <a:solidFill>
                <a:srgbClr val="000000"/>
              </a:solidFill>
              <a:cs typeface="Calibri" panose="020F0502020204030204"/>
            </a:endParaRPr>
          </a:p>
          <a:p>
            <a:r>
              <a:rPr lang="en-US" altLang="en-US" sz="2000" b="1" dirty="0">
                <a:solidFill>
                  <a:srgbClr val="000000"/>
                </a:solidFill>
                <a:cs typeface="Calibri" panose="020F0502020204030204"/>
              </a:rPr>
              <a:t>Perceptron algorithm tutorial</a:t>
            </a:r>
          </a:p>
          <a:p>
            <a:r>
              <a:rPr lang="en-US" altLang="en-US" sz="1400" b="1" u="sng" dirty="0">
                <a:solidFill>
                  <a:srgbClr val="0070C0"/>
                </a:solidFill>
                <a:cs typeface="Calibri" panose="020F0502020204030204"/>
                <a:hlinkClick r:id="rId5"/>
              </a:rPr>
              <a:t>https://towardsdatascience.com/perceptron-learning-algorithm-d5db0deab975</a:t>
            </a:r>
            <a:endParaRPr lang="en-US" altLang="en-US" sz="1400" b="1" u="sng" dirty="0">
              <a:solidFill>
                <a:srgbClr val="0070C0"/>
              </a:solidFill>
              <a:cs typeface="Calibri" panose="020F0502020204030204"/>
            </a:endParaRPr>
          </a:p>
          <a:p>
            <a:r>
              <a:rPr lang="en-US" altLang="en-US" sz="2000" b="1" dirty="0">
                <a:cs typeface="Calibri" panose="020F0502020204030204"/>
              </a:rPr>
              <a:t>Machine learning Financial Laboratory</a:t>
            </a:r>
            <a:endParaRPr lang="en-US" altLang="en-US" sz="2000" b="1" u="sng" dirty="0">
              <a:solidFill>
                <a:srgbClr val="0070C0"/>
              </a:solidFill>
              <a:cs typeface="Calibri" panose="020F0502020204030204"/>
            </a:endParaRPr>
          </a:p>
          <a:p>
            <a:r>
              <a:rPr lang="en-US" altLang="en-US" sz="1400" b="1" u="sng" dirty="0">
                <a:solidFill>
                  <a:srgbClr val="0070C0"/>
                </a:solidFill>
                <a:cs typeface="Calibri" panose="020F0502020204030204"/>
              </a:rPr>
              <a:t>https://mlfinlab.readthedocs.io/en/latest/</a:t>
            </a:r>
          </a:p>
          <a:p>
            <a:endParaRPr lang="en-US" altLang="en-US" b="1" u="sng" dirty="0">
              <a:solidFill>
                <a:srgbClr val="0070C0"/>
              </a:solidFill>
              <a:cs typeface="Calibri" panose="020F0502020204030204"/>
            </a:endParaRPr>
          </a:p>
          <a:p>
            <a:r>
              <a:rPr lang="en-US" altLang="en-US" sz="2400" b="1" dirty="0">
                <a:solidFill>
                  <a:srgbClr val="000000"/>
                </a:solidFill>
                <a:cs typeface="Calibri" panose="020F0502020204030204"/>
              </a:rPr>
              <a:t>Master Machine Learning </a:t>
            </a:r>
          </a:p>
          <a:p>
            <a:r>
              <a:rPr lang="en-US" altLang="en-US" sz="1050" b="1" u="sng" dirty="0">
                <a:solidFill>
                  <a:schemeClr val="accent5"/>
                </a:solidFill>
                <a:cs typeface="Calibri" panose="020F0502020204030204"/>
              </a:rPr>
              <a:t>https://www.coursera.org/learn/machine-learning?utm_source=gg&amp;utm_medium=sem&amp;utm_campaign=07-StanfordML-US&amp;utm_content=07-StanfordML-US&amp;campaignid=685340575&amp;adgroupid=52515609594&amp;device=c&amp;keyword=machine%20learning%20mooc&amp;matchtype=b&amp;network=g&amp;devicemodel=&amp;adpostion=&amp;creativeid=273169971757&amp;hide_mobile_promo&amp;gclid=Cj0KCQjw28T8BRDbARIsAEOMBczNPikPt41GFHtlqwNjXj3mLlNKk1TMugMKSlYHc53jefgBgKwcfJIaAu1iEALw_wcB</a:t>
            </a:r>
          </a:p>
          <a:p>
            <a:r>
              <a:rPr lang="en-US" altLang="en-US" sz="2400" b="1" dirty="0">
                <a:solidFill>
                  <a:srgbClr val="000000"/>
                </a:solidFill>
                <a:cs typeface="Calibri" panose="020F0502020204030204"/>
              </a:rPr>
              <a:t>Natural Language Processing by Christopher Manning</a:t>
            </a:r>
          </a:p>
          <a:p>
            <a:r>
              <a:rPr lang="en-US" altLang="en-US" sz="1400" b="1" dirty="0">
                <a:solidFill>
                  <a:srgbClr val="000000"/>
                </a:solidFill>
                <a:cs typeface="Calibri" panose="020F0502020204030204"/>
                <a:hlinkClick r:id="rId6"/>
              </a:rPr>
              <a:t>https://www.youtube.com/watch?v=5qf_MZX0YCw</a:t>
            </a:r>
            <a:endParaRPr lang="en-US" altLang="en-US" sz="1400" b="1" dirty="0">
              <a:solidFill>
                <a:srgbClr val="000000"/>
              </a:solidFill>
              <a:cs typeface="Calibri" panose="020F0502020204030204"/>
            </a:endParaRPr>
          </a:p>
          <a:p>
            <a:endParaRPr lang="en-US" altLang="en-US" sz="1400" b="1" dirty="0">
              <a:solidFill>
                <a:srgbClr val="000000"/>
              </a:solidFill>
              <a:cs typeface="Calibri" panose="020F0502020204030204"/>
            </a:endParaRPr>
          </a:p>
          <a:p>
            <a:r>
              <a:rPr lang="en-US" altLang="en-US" sz="2400" b="1" dirty="0" err="1">
                <a:solidFill>
                  <a:srgbClr val="000000"/>
                </a:solidFill>
                <a:cs typeface="Calibri" panose="020F0502020204030204"/>
              </a:rPr>
              <a:t>OpenML</a:t>
            </a:r>
            <a:r>
              <a:rPr lang="en-US" altLang="en-US" sz="2400" b="1" dirty="0">
                <a:solidFill>
                  <a:srgbClr val="000000"/>
                </a:solidFill>
                <a:cs typeface="Calibri" panose="020F0502020204030204"/>
              </a:rPr>
              <a:t> course</a:t>
            </a:r>
          </a:p>
          <a:p>
            <a:r>
              <a:rPr lang="en-US" sz="1400" dirty="0">
                <a:hlinkClick r:id="rId7"/>
              </a:rPr>
              <a:t>Open Machine Learning Course mlcourse.ai • mlcourse.ai</a:t>
            </a:r>
            <a:endParaRPr lang="en-US" altLang="en-US" sz="1400" b="1" dirty="0">
              <a:solidFill>
                <a:srgbClr val="000000"/>
              </a:solidFill>
              <a:cs typeface="Calibri" panose="020F0502020204030204"/>
            </a:endParaRPr>
          </a:p>
        </p:txBody>
      </p:sp>
    </p:spTree>
    <p:extLst>
      <p:ext uri="{BB962C8B-B14F-4D97-AF65-F5344CB8AC3E}">
        <p14:creationId xmlns:p14="http://schemas.microsoft.com/office/powerpoint/2010/main" val="1605511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47507</TotalTime>
  <Words>11066</Words>
  <Application>Microsoft Office PowerPoint</Application>
  <PresentationFormat>Widescreen</PresentationFormat>
  <Paragraphs>1681</Paragraphs>
  <Slides>86</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8" baseType="lpstr">
      <vt:lpstr>-apple-system</vt:lpstr>
      <vt:lpstr>Arial</vt:lpstr>
      <vt:lpstr>Calibri</vt:lpstr>
      <vt:lpstr>Calibri Light</vt:lpstr>
      <vt:lpstr>Cambria Math</vt:lpstr>
      <vt:lpstr>Courant</vt:lpstr>
      <vt:lpstr>Courier New</vt:lpstr>
      <vt:lpstr>Lucida Sans Unicode</vt:lpstr>
      <vt:lpstr>Optimum</vt:lpstr>
      <vt:lpstr>Times New Roman</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Nadia Udler</cp:lastModifiedBy>
  <cp:revision>759</cp:revision>
  <dcterms:created xsi:type="dcterms:W3CDTF">2019-08-18T19:06:21Z</dcterms:created>
  <dcterms:modified xsi:type="dcterms:W3CDTF">2023-04-04T07:09:39Z</dcterms:modified>
</cp:coreProperties>
</file>